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 id="2147483684" r:id="rId6"/>
  </p:sldMasterIdLst>
  <p:notesMasterIdLst>
    <p:notesMasterId r:id="rId24"/>
  </p:notesMasterIdLst>
  <p:sldIdLst>
    <p:sldId id="609" r:id="rId7"/>
    <p:sldId id="330" r:id="rId8"/>
    <p:sldId id="325" r:id="rId9"/>
    <p:sldId id="1044" r:id="rId10"/>
    <p:sldId id="1033" r:id="rId11"/>
    <p:sldId id="1074" r:id="rId12"/>
    <p:sldId id="1073" r:id="rId13"/>
    <p:sldId id="1075" r:id="rId14"/>
    <p:sldId id="1078" r:id="rId15"/>
    <p:sldId id="1082" r:id="rId16"/>
    <p:sldId id="1077" r:id="rId17"/>
    <p:sldId id="1079" r:id="rId18"/>
    <p:sldId id="1086" r:id="rId19"/>
    <p:sldId id="1042" r:id="rId20"/>
    <p:sldId id="1080" r:id="rId21"/>
    <p:sldId id="1087" r:id="rId22"/>
    <p:sldId id="10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sha Ainsworth" initials="AA" lastIdx="1" clrIdx="0">
    <p:extLst>
      <p:ext uri="{19B8F6BF-5375-455C-9EA6-DF929625EA0E}">
        <p15:presenceInfo xmlns:p15="http://schemas.microsoft.com/office/powerpoint/2012/main" userId="S::aainsworth@tha.org::16ddf04f-6dea-4c4d-bafd-f0a8a394b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C4"/>
    <a:srgbClr val="C1DFFF"/>
    <a:srgbClr val="37C1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519A1-2ECB-4580-BECB-83876F35F6B9}" v="1" dt="2024-10-09T15:51:20.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3792" autoAdjust="0"/>
  </p:normalViewPr>
  <p:slideViewPr>
    <p:cSldViewPr snapToGrid="0" snapToObjects="1">
      <p:cViewPr varScale="1">
        <p:scale>
          <a:sx n="62" d="100"/>
          <a:sy n="62" d="100"/>
        </p:scale>
        <p:origin x="684" y="56"/>
      </p:cViewPr>
      <p:guideLst/>
    </p:cSldViewPr>
  </p:slideViewPr>
  <p:notesTextViewPr>
    <p:cViewPr>
      <p:scale>
        <a:sx n="3" d="2"/>
        <a:sy n="3" d="2"/>
      </p:scale>
      <p:origin x="0" y="0"/>
    </p:cViewPr>
  </p:notesTextViewPr>
  <p:sorterViewPr>
    <p:cViewPr>
      <p:scale>
        <a:sx n="100" d="100"/>
        <a:sy n="100" d="100"/>
      </p:scale>
      <p:origin x="0" y="-1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Hawkins" userId="457925a1-a848-4397-8676-7e5c43c9c8f9" providerId="ADAL" clId="{079519A1-2ECB-4580-BECB-83876F35F6B9}"/>
    <pc:docChg chg="undo custSel delSld modSld">
      <pc:chgData name="John Hawkins" userId="457925a1-a848-4397-8676-7e5c43c9c8f9" providerId="ADAL" clId="{079519A1-2ECB-4580-BECB-83876F35F6B9}" dt="2024-10-09T15:51:20.730" v="60" actId="27636"/>
      <pc:docMkLst>
        <pc:docMk/>
      </pc:docMkLst>
      <pc:sldChg chg="modSp mod">
        <pc:chgData name="John Hawkins" userId="457925a1-a848-4397-8676-7e5c43c9c8f9" providerId="ADAL" clId="{079519A1-2ECB-4580-BECB-83876F35F6B9}" dt="2024-10-09T15:51:20.689" v="58" actId="27636"/>
        <pc:sldMkLst>
          <pc:docMk/>
          <pc:sldMk cId="3220079599" sldId="325"/>
        </pc:sldMkLst>
        <pc:spChg chg="mod">
          <ac:chgData name="John Hawkins" userId="457925a1-a848-4397-8676-7e5c43c9c8f9" providerId="ADAL" clId="{079519A1-2ECB-4580-BECB-83876F35F6B9}" dt="2024-10-09T15:51:20.689" v="58" actId="27636"/>
          <ac:spMkLst>
            <pc:docMk/>
            <pc:sldMk cId="3220079599" sldId="325"/>
            <ac:spMk id="3" creationId="{E0C55A53-BBDB-4D94-8DDF-C6FB7A6CC4F6}"/>
          </ac:spMkLst>
        </pc:spChg>
      </pc:sldChg>
      <pc:sldChg chg="modSp mod">
        <pc:chgData name="John Hawkins" userId="457925a1-a848-4397-8676-7e5c43c9c8f9" providerId="ADAL" clId="{079519A1-2ECB-4580-BECB-83876F35F6B9}" dt="2024-10-08T15:48:20.746" v="48" actId="20577"/>
        <pc:sldMkLst>
          <pc:docMk/>
          <pc:sldMk cId="378794137" sldId="609"/>
        </pc:sldMkLst>
        <pc:spChg chg="mod">
          <ac:chgData name="John Hawkins" userId="457925a1-a848-4397-8676-7e5c43c9c8f9" providerId="ADAL" clId="{079519A1-2ECB-4580-BECB-83876F35F6B9}" dt="2024-10-08T15:48:20.746" v="48" actId="20577"/>
          <ac:spMkLst>
            <pc:docMk/>
            <pc:sldMk cId="378794137" sldId="609"/>
            <ac:spMk id="3" creationId="{00000000-0000-0000-0000-000000000000}"/>
          </ac:spMkLst>
        </pc:spChg>
      </pc:sldChg>
      <pc:sldChg chg="del">
        <pc:chgData name="John Hawkins" userId="457925a1-a848-4397-8676-7e5c43c9c8f9" providerId="ADAL" clId="{079519A1-2ECB-4580-BECB-83876F35F6B9}" dt="2024-10-08T15:48:43.335" v="49" actId="2696"/>
        <pc:sldMkLst>
          <pc:docMk/>
          <pc:sldMk cId="3687847381" sldId="1009"/>
        </pc:sldMkLst>
      </pc:sldChg>
      <pc:sldChg chg="modSp mod">
        <pc:chgData name="John Hawkins" userId="457925a1-a848-4397-8676-7e5c43c9c8f9" providerId="ADAL" clId="{079519A1-2ECB-4580-BECB-83876F35F6B9}" dt="2024-10-09T15:51:20.697" v="59" actId="27636"/>
        <pc:sldMkLst>
          <pc:docMk/>
          <pc:sldMk cId="1846322395" sldId="1033"/>
        </pc:sldMkLst>
        <pc:spChg chg="mod">
          <ac:chgData name="John Hawkins" userId="457925a1-a848-4397-8676-7e5c43c9c8f9" providerId="ADAL" clId="{079519A1-2ECB-4580-BECB-83876F35F6B9}" dt="2024-10-09T15:51:20.697" v="59" actId="27636"/>
          <ac:spMkLst>
            <pc:docMk/>
            <pc:sldMk cId="1846322395" sldId="1033"/>
            <ac:spMk id="2" creationId="{5DF84D05-D380-4804-B459-8ED5C903A2A8}"/>
          </ac:spMkLst>
        </pc:spChg>
      </pc:sldChg>
      <pc:sldChg chg="del">
        <pc:chgData name="John Hawkins" userId="457925a1-a848-4397-8676-7e5c43c9c8f9" providerId="ADAL" clId="{079519A1-2ECB-4580-BECB-83876F35F6B9}" dt="2024-10-09T15:50:02.066" v="57" actId="2696"/>
        <pc:sldMkLst>
          <pc:docMk/>
          <pc:sldMk cId="3268077273" sldId="1035"/>
        </pc:sldMkLst>
      </pc:sldChg>
      <pc:sldChg chg="del">
        <pc:chgData name="John Hawkins" userId="457925a1-a848-4397-8676-7e5c43c9c8f9" providerId="ADAL" clId="{079519A1-2ECB-4580-BECB-83876F35F6B9}" dt="2024-10-08T15:48:53.098" v="51" actId="2696"/>
        <pc:sldMkLst>
          <pc:docMk/>
          <pc:sldMk cId="1970166237" sldId="1037"/>
        </pc:sldMkLst>
      </pc:sldChg>
      <pc:sldChg chg="del">
        <pc:chgData name="John Hawkins" userId="457925a1-a848-4397-8676-7e5c43c9c8f9" providerId="ADAL" clId="{079519A1-2ECB-4580-BECB-83876F35F6B9}" dt="2024-10-08T15:48:48.374" v="50" actId="2696"/>
        <pc:sldMkLst>
          <pc:docMk/>
          <pc:sldMk cId="1866309319" sldId="1063"/>
        </pc:sldMkLst>
      </pc:sldChg>
      <pc:sldChg chg="modSp mod">
        <pc:chgData name="John Hawkins" userId="457925a1-a848-4397-8676-7e5c43c9c8f9" providerId="ADAL" clId="{079519A1-2ECB-4580-BECB-83876F35F6B9}" dt="2024-10-09T15:51:20.730" v="60" actId="27636"/>
        <pc:sldMkLst>
          <pc:docMk/>
          <pc:sldMk cId="239472913" sldId="1079"/>
        </pc:sldMkLst>
        <pc:spChg chg="mod">
          <ac:chgData name="John Hawkins" userId="457925a1-a848-4397-8676-7e5c43c9c8f9" providerId="ADAL" clId="{079519A1-2ECB-4580-BECB-83876F35F6B9}" dt="2024-10-09T15:51:20.730" v="60" actId="27636"/>
          <ac:spMkLst>
            <pc:docMk/>
            <pc:sldMk cId="239472913" sldId="1079"/>
            <ac:spMk id="3" creationId="{11C0711E-EA33-7C3F-63B1-0193FF292E78}"/>
          </ac:spMkLst>
        </pc:spChg>
      </pc:sldChg>
      <pc:sldChg chg="del">
        <pc:chgData name="John Hawkins" userId="457925a1-a848-4397-8676-7e5c43c9c8f9" providerId="ADAL" clId="{079519A1-2ECB-4580-BECB-83876F35F6B9}" dt="2024-10-09T15:49:57.438" v="56" actId="2696"/>
        <pc:sldMkLst>
          <pc:docMk/>
          <pc:sldMk cId="2408432657" sldId="1084"/>
        </pc:sldMkLst>
      </pc:sldChg>
      <pc:sldChg chg="modSp del mod">
        <pc:chgData name="John Hawkins" userId="457925a1-a848-4397-8676-7e5c43c9c8f9" providerId="ADAL" clId="{079519A1-2ECB-4580-BECB-83876F35F6B9}" dt="2024-10-08T15:49:36.316" v="54" actId="2696"/>
        <pc:sldMkLst>
          <pc:docMk/>
          <pc:sldMk cId="4085972967" sldId="1088"/>
        </pc:sldMkLst>
        <pc:picChg chg="mod">
          <ac:chgData name="John Hawkins" userId="457925a1-a848-4397-8676-7e5c43c9c8f9" providerId="ADAL" clId="{079519A1-2ECB-4580-BECB-83876F35F6B9}" dt="2024-10-08T15:49:23.449" v="53" actId="14100"/>
          <ac:picMkLst>
            <pc:docMk/>
            <pc:sldMk cId="4085972967" sldId="1088"/>
            <ac:picMk id="5" creationId="{44F31B12-B8A5-FC77-D0ED-0FD6C7C95FED}"/>
          </ac:picMkLst>
        </pc:picChg>
      </pc:sldChg>
      <pc:sldChg chg="del">
        <pc:chgData name="John Hawkins" userId="457925a1-a848-4397-8676-7e5c43c9c8f9" providerId="ADAL" clId="{079519A1-2ECB-4580-BECB-83876F35F6B9}" dt="2024-10-08T15:49:38.748" v="55" actId="2696"/>
        <pc:sldMkLst>
          <pc:docMk/>
          <pc:sldMk cId="232802129" sldId="10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165D-3298-4532-965F-C98AB38A356B}" type="datetimeFigureOut">
              <a:rPr lang="en-US" smtClean="0"/>
              <a:t>10/9/2024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7E2AA-00F9-42A7-AC88-3FB6F6E9E63C}" type="slidenum">
              <a:rPr lang="en-US" smtClean="0"/>
              <a:t>‹#›</a:t>
            </a:fld>
            <a:endParaRPr lang="en-US" dirty="0"/>
          </a:p>
        </p:txBody>
      </p:sp>
    </p:spTree>
    <p:extLst>
      <p:ext uri="{BB962C8B-B14F-4D97-AF65-F5344CB8AC3E}">
        <p14:creationId xmlns:p14="http://schemas.microsoft.com/office/powerpoint/2010/main" val="73150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https://www.hhs.texas.gov/sites/default/files/documents/covid-19-emergency-reporting-sept-2022.pdf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B10ED-6588-42FE-89B7-F54A7E104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22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3</a:t>
            </a:fld>
            <a:endParaRPr lang="en-US" dirty="0"/>
          </a:p>
        </p:txBody>
      </p:sp>
    </p:spTree>
    <p:extLst>
      <p:ext uri="{BB962C8B-B14F-4D97-AF65-F5344CB8AC3E}">
        <p14:creationId xmlns:p14="http://schemas.microsoft.com/office/powerpoint/2010/main" val="208526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B10ED-6588-42FE-89B7-F54A7E104BE8}" type="slidenum">
              <a:rPr lang="en-US" smtClean="0"/>
              <a:t>4</a:t>
            </a:fld>
            <a:endParaRPr lang="en-US" dirty="0"/>
          </a:p>
        </p:txBody>
      </p:sp>
    </p:spTree>
    <p:extLst>
      <p:ext uri="{BB962C8B-B14F-4D97-AF65-F5344CB8AC3E}">
        <p14:creationId xmlns:p14="http://schemas.microsoft.com/office/powerpoint/2010/main" val="225198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Threats to Reimbursements, Interference in Private Contracts, Increased Mandates, Reduced Health Coverage for Texans:</a:t>
            </a:r>
          </a:p>
          <a:p>
            <a:endParaRPr lang="en-US" dirty="0"/>
          </a:p>
        </p:txBody>
      </p:sp>
      <p:sp>
        <p:nvSpPr>
          <p:cNvPr id="4" name="Slide Number Placeholder 3"/>
          <p:cNvSpPr>
            <a:spLocks noGrp="1"/>
          </p:cNvSpPr>
          <p:nvPr>
            <p:ph type="sldNum" sz="quarter" idx="5"/>
          </p:nvPr>
        </p:nvSpPr>
        <p:spPr/>
        <p:txBody>
          <a:bodyPr/>
          <a:lstStyle/>
          <a:p>
            <a:fld id="{58F7E2AA-00F9-42A7-AC88-3FB6F6E9E63C}" type="slidenum">
              <a:rPr lang="en-US" smtClean="0"/>
              <a:t>7</a:t>
            </a:fld>
            <a:endParaRPr lang="en-US" dirty="0"/>
          </a:p>
        </p:txBody>
      </p:sp>
    </p:spTree>
    <p:extLst>
      <p:ext uri="{BB962C8B-B14F-4D97-AF65-F5344CB8AC3E}">
        <p14:creationId xmlns:p14="http://schemas.microsoft.com/office/powerpoint/2010/main" val="336975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4" name="Rectangle 3"/>
          <p:cNvSpPr/>
          <p:nvPr userDrawn="1"/>
        </p:nvSpPr>
        <p:spPr>
          <a:xfrm>
            <a:off x="5185533" y="2855288"/>
            <a:ext cx="1622322" cy="4719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accent1"/>
              </a:solidFill>
            </a:endParaRPr>
          </a:p>
        </p:txBody>
      </p:sp>
      <p:sp>
        <p:nvSpPr>
          <p:cNvPr id="5"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accent1"/>
                </a:solidFill>
                <a:latin typeface="FreightSans Pro Light" charset="0"/>
              </a:defRPr>
            </a:lvl1pPr>
          </a:lstStyle>
          <a:p>
            <a:r>
              <a:rPr lang="en-US"/>
              <a:t>Click to edit Master title style</a:t>
            </a:r>
            <a:endParaRPr lang="en-US" dirty="0"/>
          </a:p>
        </p:txBody>
      </p:sp>
      <p:sp>
        <p:nvSpPr>
          <p:cNvPr id="6"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tx2"/>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2941961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0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089410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08">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49492829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09">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0538476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10">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89842528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01">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4000" y="1739900"/>
            <a:ext cx="5871792"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35993502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0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12991076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st 0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30554664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st 0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09819964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agraph 0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4000" y="1739900"/>
            <a:ext cx="5871792"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98711348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agraph 0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439335"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0926201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Blank">
    <p:spTree>
      <p:nvGrpSpPr>
        <p:cNvPr id="1" name=""/>
        <p:cNvGrpSpPr/>
        <p:nvPr/>
      </p:nvGrpSpPr>
      <p:grpSpPr>
        <a:xfrm>
          <a:off x="0" y="0"/>
          <a:ext cx="0" cy="0"/>
          <a:chOff x="0" y="0"/>
          <a:chExt cx="0" cy="0"/>
        </a:xfrm>
      </p:grpSpPr>
      <p:sp>
        <p:nvSpPr>
          <p:cNvPr id="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accent1"/>
                </a:solidFill>
                <a:latin typeface="FreightSans Pro Light" charset="0"/>
              </a:defRPr>
            </a:lvl1pPr>
          </a:lstStyle>
          <a:p>
            <a:r>
              <a:rPr lang="en-US"/>
              <a:t>Click to edit Master title style</a:t>
            </a:r>
            <a:endParaRPr lang="en-US" dirty="0"/>
          </a:p>
        </p:txBody>
      </p:sp>
      <p:sp>
        <p:nvSpPr>
          <p:cNvPr id="8"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tx2"/>
                </a:solidFill>
                <a:latin typeface="FreightSans Pro Light" charset="0"/>
                <a:ea typeface="FreightSans Pro Light" charset="0"/>
                <a:cs typeface="FreightSans Pro Light" charset="0"/>
              </a:defRPr>
            </a:lvl1pPr>
            <a:lvl2pPr>
              <a:defRPr b="0" i="0">
                <a:solidFill>
                  <a:schemeClr val="tx2"/>
                </a:solidFill>
                <a:latin typeface="FreightSans Pro Light" charset="0"/>
                <a:ea typeface="FreightSans Pro Light" charset="0"/>
                <a:cs typeface="FreightSans Pro Light" charset="0"/>
              </a:defRPr>
            </a:lvl2pPr>
            <a:lvl3pPr>
              <a:defRPr b="0" i="0">
                <a:solidFill>
                  <a:schemeClr val="tx2"/>
                </a:solidFill>
                <a:latin typeface="FreightSans Pro Light" charset="0"/>
                <a:ea typeface="FreightSans Pro Light" charset="0"/>
                <a:cs typeface="FreightSans Pro Light" charset="0"/>
              </a:defRPr>
            </a:lvl3pPr>
            <a:lvl4pPr>
              <a:defRPr b="0" i="0">
                <a:solidFill>
                  <a:schemeClr val="tx2"/>
                </a:solidFill>
                <a:latin typeface="FreightSans Pro Light" charset="0"/>
                <a:ea typeface="FreightSans Pro Light" charset="0"/>
                <a:cs typeface="FreightSans Pro Light" charset="0"/>
              </a:defRPr>
            </a:lvl4pPr>
            <a:lvl5pPr>
              <a:defRPr b="0" i="0">
                <a:solidFill>
                  <a:schemeClr val="tx2"/>
                </a:solidFill>
                <a:latin typeface="FreightSans Pro Light" charset="0"/>
                <a:ea typeface="FreightSans Pro Light" charset="0"/>
                <a:cs typeface="FreightSans Pr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307373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agraph 0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796846"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5254475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agraph 0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796846"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73080952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4" name="Rectangle 3"/>
          <p:cNvSpPr/>
          <p:nvPr/>
        </p:nvSpPr>
        <p:spPr>
          <a:xfrm>
            <a:off x="5185533" y="2855288"/>
            <a:ext cx="1622322" cy="4719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accent1"/>
              </a:solidFill>
            </a:endParaRPr>
          </a:p>
        </p:txBody>
      </p:sp>
      <p:sp>
        <p:nvSpPr>
          <p:cNvPr id="5"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accent1"/>
                </a:solidFill>
                <a:latin typeface="FreightSans Pro Light" charset="0"/>
              </a:defRPr>
            </a:lvl1pPr>
          </a:lstStyle>
          <a:p>
            <a:r>
              <a:rPr lang="en-US"/>
              <a:t>Click to edit Master title style</a:t>
            </a:r>
            <a:endParaRPr lang="en-US" dirty="0"/>
          </a:p>
        </p:txBody>
      </p:sp>
      <p:sp>
        <p:nvSpPr>
          <p:cNvPr id="6"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tx2"/>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3296326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ist Blank">
    <p:spTree>
      <p:nvGrpSpPr>
        <p:cNvPr id="1" name=""/>
        <p:cNvGrpSpPr/>
        <p:nvPr/>
      </p:nvGrpSpPr>
      <p:grpSpPr>
        <a:xfrm>
          <a:off x="0" y="0"/>
          <a:ext cx="0" cy="0"/>
          <a:chOff x="0" y="0"/>
          <a:chExt cx="0" cy="0"/>
        </a:xfrm>
      </p:grpSpPr>
      <p:sp>
        <p:nvSpPr>
          <p:cNvPr id="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accent1"/>
                </a:solidFill>
                <a:latin typeface="FreightSans Pro Light" charset="0"/>
              </a:defRPr>
            </a:lvl1pPr>
          </a:lstStyle>
          <a:p>
            <a:r>
              <a:rPr lang="en-US"/>
              <a:t>Click to edit Master title style</a:t>
            </a:r>
            <a:endParaRPr lang="en-US" dirty="0"/>
          </a:p>
        </p:txBody>
      </p:sp>
      <p:sp>
        <p:nvSpPr>
          <p:cNvPr id="8"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tx2"/>
                </a:solidFill>
                <a:latin typeface="FreightSans Pro Light" charset="0"/>
                <a:ea typeface="FreightSans Pro Light" charset="0"/>
                <a:cs typeface="FreightSans Pro Light" charset="0"/>
              </a:defRPr>
            </a:lvl1pPr>
            <a:lvl2pPr>
              <a:defRPr b="0" i="0">
                <a:solidFill>
                  <a:schemeClr val="tx2"/>
                </a:solidFill>
                <a:latin typeface="FreightSans Pro Light" charset="0"/>
                <a:ea typeface="FreightSans Pro Light" charset="0"/>
                <a:cs typeface="FreightSans Pro Light" charset="0"/>
              </a:defRPr>
            </a:lvl2pPr>
            <a:lvl3pPr>
              <a:defRPr b="0" i="0">
                <a:solidFill>
                  <a:schemeClr val="tx2"/>
                </a:solidFill>
                <a:latin typeface="FreightSans Pro Light" charset="0"/>
                <a:ea typeface="FreightSans Pro Light" charset="0"/>
                <a:cs typeface="FreightSans Pro Light" charset="0"/>
              </a:defRPr>
            </a:lvl3pPr>
            <a:lvl4pPr>
              <a:defRPr b="0" i="0">
                <a:solidFill>
                  <a:schemeClr val="tx2"/>
                </a:solidFill>
                <a:latin typeface="FreightSans Pro Light" charset="0"/>
                <a:ea typeface="FreightSans Pro Light" charset="0"/>
                <a:cs typeface="FreightSans Pro Light" charset="0"/>
              </a:defRPr>
            </a:lvl4pPr>
            <a:lvl5pPr>
              <a:defRPr b="0" i="0">
                <a:solidFill>
                  <a:schemeClr val="tx2"/>
                </a:solidFill>
                <a:latin typeface="FreightSans Pro Light" charset="0"/>
                <a:ea typeface="FreightSans Pro Light" charset="0"/>
                <a:cs typeface="FreightSans Pr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8877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ragraph Blank">
    <p:spTree>
      <p:nvGrpSpPr>
        <p:cNvPr id="1" name=""/>
        <p:cNvGrpSpPr/>
        <p:nvPr/>
      </p:nvGrpSpPr>
      <p:grpSpPr>
        <a:xfrm>
          <a:off x="0" y="0"/>
          <a:ext cx="0" cy="0"/>
          <a:chOff x="0" y="0"/>
          <a:chExt cx="0" cy="0"/>
        </a:xfrm>
      </p:grpSpPr>
      <p:sp>
        <p:nvSpPr>
          <p:cNvPr id="4"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accent1"/>
                </a:solidFill>
                <a:latin typeface="FreightSans Pro Light" charset="0"/>
              </a:defRPr>
            </a:lvl1pPr>
          </a:lstStyle>
          <a:p>
            <a:r>
              <a:rPr lang="en-US"/>
              <a:t>Click to edit Master title style</a:t>
            </a:r>
            <a:endParaRPr lang="en-US" dirty="0"/>
          </a:p>
        </p:txBody>
      </p:sp>
      <p:sp>
        <p:nvSpPr>
          <p:cNvPr id="5" name="Text Placeholder 10"/>
          <p:cNvSpPr>
            <a:spLocks noGrp="1"/>
          </p:cNvSpPr>
          <p:nvPr>
            <p:ph type="body" sz="quarter" idx="10"/>
          </p:nvPr>
        </p:nvSpPr>
        <p:spPr>
          <a:xfrm>
            <a:off x="253999" y="1739900"/>
            <a:ext cx="7796846" cy="4358392"/>
          </a:xfrm>
          <a:prstGeom prst="rect">
            <a:avLst/>
          </a:prstGeom>
        </p:spPr>
        <p:txBody>
          <a:bodyPr/>
          <a:lstStyle>
            <a:lvl1pPr marL="0" indent="0">
              <a:buNone/>
              <a:defRPr sz="2000" b="0" i="0">
                <a:solidFill>
                  <a:schemeClr val="tx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p:txBody>
      </p:sp>
    </p:spTree>
    <p:extLst>
      <p:ext uri="{BB962C8B-B14F-4D97-AF65-F5344CB8AC3E}">
        <p14:creationId xmlns:p14="http://schemas.microsoft.com/office/powerpoint/2010/main" val="66434027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689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0B7B-1BBC-4081-A480-7A74B8CDBC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023760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DDFC-E9CA-4097-A2B5-CB55922B2A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541702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Blank">
    <p:spTree>
      <p:nvGrpSpPr>
        <p:cNvPr id="1" name=""/>
        <p:cNvGrpSpPr/>
        <p:nvPr/>
      </p:nvGrpSpPr>
      <p:grpSpPr>
        <a:xfrm>
          <a:off x="0" y="0"/>
          <a:ext cx="0" cy="0"/>
          <a:chOff x="0" y="0"/>
          <a:chExt cx="0" cy="0"/>
        </a:xfrm>
      </p:grpSpPr>
      <p:sp>
        <p:nvSpPr>
          <p:cNvPr id="4"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accent1"/>
                </a:solidFill>
                <a:latin typeface="FreightSans Pro Light" charset="0"/>
              </a:defRPr>
            </a:lvl1pPr>
          </a:lstStyle>
          <a:p>
            <a:r>
              <a:rPr lang="en-US"/>
              <a:t>Click to edit Master title style</a:t>
            </a:r>
            <a:endParaRPr lang="en-US" dirty="0"/>
          </a:p>
        </p:txBody>
      </p:sp>
      <p:sp>
        <p:nvSpPr>
          <p:cNvPr id="5" name="Text Placeholder 10"/>
          <p:cNvSpPr>
            <a:spLocks noGrp="1"/>
          </p:cNvSpPr>
          <p:nvPr>
            <p:ph type="body" sz="quarter" idx="10"/>
          </p:nvPr>
        </p:nvSpPr>
        <p:spPr>
          <a:xfrm>
            <a:off x="253999" y="1739900"/>
            <a:ext cx="7796846" cy="4358392"/>
          </a:xfrm>
          <a:prstGeom prst="rect">
            <a:avLst/>
          </a:prstGeom>
        </p:spPr>
        <p:txBody>
          <a:bodyPr/>
          <a:lstStyle>
            <a:lvl1pPr marL="0" indent="0">
              <a:buNone/>
              <a:defRPr sz="2000" b="0" i="0">
                <a:solidFill>
                  <a:schemeClr val="tx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p:txBody>
      </p:sp>
    </p:spTree>
    <p:extLst>
      <p:ext uri="{BB962C8B-B14F-4D97-AF65-F5344CB8AC3E}">
        <p14:creationId xmlns:p14="http://schemas.microsoft.com/office/powerpoint/2010/main" val="201569186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75352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01">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9998608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0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a:t>
            </a:r>
            <a:r>
              <a:rPr lang="en-US"/>
              <a:t>title style</a:t>
            </a:r>
            <a:endParaRPr lang="en-US" dirty="0"/>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65587639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0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5109155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0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98062073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0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10404437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430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0" y="0"/>
            <a:ext cx="12192000" cy="106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accent1"/>
                </a:solidFill>
                <a:latin typeface="FreightSans Pro Light" charset="0"/>
                <a:ea typeface="FreightSans Pro Light" charset="0"/>
                <a:cs typeface="FreightSans Pro Light" charset="0"/>
              </a:rPr>
              <a:t>Texas Hospital Association</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14874" y="5863717"/>
            <a:ext cx="811685" cy="811685"/>
          </a:xfrm>
          <a:prstGeom prst="rect">
            <a:avLst/>
          </a:prstGeom>
        </p:spPr>
      </p:pic>
    </p:spTree>
    <p:extLst>
      <p:ext uri="{BB962C8B-B14F-4D97-AF65-F5344CB8AC3E}">
        <p14:creationId xmlns:p14="http://schemas.microsoft.com/office/powerpoint/2010/main" val="64403207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81" r:id="rId3"/>
    <p:sldLayoutId id="2147483682" r:id="rId4"/>
  </p:sldLayoutIdLst>
  <p:transition spd="slow">
    <p:push dir="u"/>
  </p:transition>
  <p:txStyles>
    <p:titleStyle>
      <a:lvl1pPr algn="l" defTabSz="914400" rtl="0" eaLnBrk="1" latinLnBrk="0" hangingPunct="1">
        <a:lnSpc>
          <a:spcPct val="90000"/>
        </a:lnSpc>
        <a:spcBef>
          <a:spcPct val="0"/>
        </a:spcBef>
        <a:buNone/>
        <a:defRPr sz="4400" b="0" i="0" kern="1200">
          <a:solidFill>
            <a:schemeClr val="accent1"/>
          </a:solidFill>
          <a:latin typeface="FreightSans Pro Light" charset="0"/>
          <a:ea typeface="FreightSans Pro Light" charset="0"/>
          <a:cs typeface="FreightSans Pro Light" charset="0"/>
        </a:defRPr>
      </a:lvl1pPr>
    </p:titleStyle>
    <p:bodyStyle>
      <a:lvl1pPr marL="228600" indent="-228600" algn="l" defTabSz="914400" rtl="0" eaLnBrk="1" latinLnBrk="0" hangingPunct="1">
        <a:lnSpc>
          <a:spcPct val="90000"/>
        </a:lnSpc>
        <a:spcBef>
          <a:spcPts val="1000"/>
        </a:spcBef>
        <a:buSzPct val="50000"/>
        <a:buFont typeface="Arial"/>
        <a:buChar char="•"/>
        <a:defRPr sz="2800" b="0" i="0" kern="1200">
          <a:solidFill>
            <a:schemeClr val="tx1"/>
          </a:solidFill>
          <a:latin typeface="FreightSans Pro Light" charset="0"/>
          <a:ea typeface="FreightSans Pro Light" charset="0"/>
          <a:cs typeface="FreightSans Pro Light" charset="0"/>
        </a:defRPr>
      </a:lvl1pPr>
      <a:lvl2pPr marL="685800" indent="-228600" algn="l" defTabSz="914400" rtl="0" eaLnBrk="1" latinLnBrk="0" hangingPunct="1">
        <a:lnSpc>
          <a:spcPct val="90000"/>
        </a:lnSpc>
        <a:spcBef>
          <a:spcPts val="500"/>
        </a:spcBef>
        <a:buSzPct val="50000"/>
        <a:buFont typeface="Arial"/>
        <a:buChar char="•"/>
        <a:defRPr sz="2400" b="0" i="0" kern="1200">
          <a:solidFill>
            <a:schemeClr val="tx1"/>
          </a:solidFill>
          <a:latin typeface="FreightSans Pro Light" charset="0"/>
          <a:ea typeface="FreightSans Pro Light" charset="0"/>
          <a:cs typeface="FreightSans Pro Light" charset="0"/>
        </a:defRPr>
      </a:lvl2pPr>
      <a:lvl3pPr marL="1143000" indent="-228600" algn="l" defTabSz="914400" rtl="0" eaLnBrk="1" latinLnBrk="0" hangingPunct="1">
        <a:lnSpc>
          <a:spcPct val="90000"/>
        </a:lnSpc>
        <a:spcBef>
          <a:spcPts val="500"/>
        </a:spcBef>
        <a:buSzPct val="50000"/>
        <a:buFont typeface="Arial"/>
        <a:buChar char="•"/>
        <a:defRPr sz="2000" b="0" i="0" kern="1200">
          <a:solidFill>
            <a:schemeClr val="tx1"/>
          </a:solidFill>
          <a:latin typeface="FreightSans Pro Light" charset="0"/>
          <a:ea typeface="FreightSans Pro Light" charset="0"/>
          <a:cs typeface="FreightSans Pro Light" charset="0"/>
        </a:defRPr>
      </a:lvl3pPr>
      <a:lvl4pPr marL="1600200" indent="-228600" algn="l" defTabSz="914400" rtl="0" eaLnBrk="1" latinLnBrk="0" hangingPunct="1">
        <a:lnSpc>
          <a:spcPct val="90000"/>
        </a:lnSpc>
        <a:spcBef>
          <a:spcPts val="500"/>
        </a:spcBef>
        <a:buSzPct val="50000"/>
        <a:buFont typeface="Arial"/>
        <a:buChar char="•"/>
        <a:defRPr sz="1800" b="0" i="0" kern="1200">
          <a:solidFill>
            <a:schemeClr val="tx1"/>
          </a:solidFill>
          <a:latin typeface="FreightSans Pro Light" charset="0"/>
          <a:ea typeface="FreightSans Pro Light" charset="0"/>
          <a:cs typeface="FreightSans Pro Light" charset="0"/>
        </a:defRPr>
      </a:lvl4pPr>
      <a:lvl5pPr marL="2057400" indent="-228600" algn="l" defTabSz="914400" rtl="0" eaLnBrk="1" latinLnBrk="0" hangingPunct="1">
        <a:lnSpc>
          <a:spcPct val="90000"/>
        </a:lnSpc>
        <a:spcBef>
          <a:spcPts val="500"/>
        </a:spcBef>
        <a:buSzPct val="50000"/>
        <a:buFont typeface="Arial"/>
        <a:buChar char="•"/>
        <a:defRPr sz="1800" b="0" i="0" kern="1200">
          <a:solidFill>
            <a:schemeClr val="tx1"/>
          </a:solidFill>
          <a:latin typeface="FreightSans Pro Light" charset="0"/>
          <a:ea typeface="FreightSans Pro Light" charset="0"/>
          <a:cs typeface="Freight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1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9106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8" r:id="rId4"/>
    <p:sldLayoutId id="2147483669" r:id="rId5"/>
    <p:sldLayoutId id="2147483670" r:id="rId6"/>
    <p:sldLayoutId id="2147483671" r:id="rId7"/>
    <p:sldLayoutId id="2147483672" r:id="rId8"/>
    <p:sldLayoutId id="2147483673" r:id="rId9"/>
    <p:sldLayoutId id="2147483666" r:id="rId10"/>
    <p:sldLayoutId id="2147483674" r:id="rId11"/>
    <p:sldLayoutId id="2147483676" r:id="rId12"/>
    <p:sldLayoutId id="2147483678" r:id="rId13"/>
    <p:sldLayoutId id="2147483667" r:id="rId14"/>
    <p:sldLayoutId id="2147483675" r:id="rId15"/>
    <p:sldLayoutId id="2147483677" r:id="rId16"/>
    <p:sldLayoutId id="2147483679" r:id="rId17"/>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430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p:nvSpPr>
        <p:spPr>
          <a:xfrm>
            <a:off x="0" y="0"/>
            <a:ext cx="12192000" cy="106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4679" y="6336848"/>
            <a:ext cx="2996873" cy="338554"/>
          </a:xfrm>
          <a:prstGeom prst="rect">
            <a:avLst/>
          </a:prstGeom>
          <a:noFill/>
        </p:spPr>
        <p:txBody>
          <a:bodyPr wrap="square" rtlCol="0">
            <a:spAutoFit/>
          </a:bodyPr>
          <a:lstStyle/>
          <a:p>
            <a:r>
              <a:rPr lang="en-US" sz="1600" b="0" i="0" dirty="0">
                <a:solidFill>
                  <a:schemeClr val="accent1"/>
                </a:solidFill>
                <a:latin typeface="FreightSans Pro Light" charset="0"/>
                <a:ea typeface="FreightSans Pro Light" charset="0"/>
                <a:cs typeface="FreightSans Pro Light" charset="0"/>
              </a:rPr>
              <a:t>Texas Hospital Association</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14874" y="5863717"/>
            <a:ext cx="811685" cy="811685"/>
          </a:xfrm>
          <a:prstGeom prst="rect">
            <a:avLst/>
          </a:prstGeom>
        </p:spPr>
      </p:pic>
    </p:spTree>
    <p:extLst>
      <p:ext uri="{BB962C8B-B14F-4D97-AF65-F5344CB8AC3E}">
        <p14:creationId xmlns:p14="http://schemas.microsoft.com/office/powerpoint/2010/main" val="4290690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ransition spd="slow">
    <p:push dir="u"/>
  </p:transition>
  <p:hf hdr="0" ftr="0" dt="0"/>
  <p:txStyles>
    <p:titleStyle>
      <a:lvl1pPr algn="l" defTabSz="914400" rtl="0" eaLnBrk="1" latinLnBrk="0" hangingPunct="1">
        <a:lnSpc>
          <a:spcPct val="90000"/>
        </a:lnSpc>
        <a:spcBef>
          <a:spcPct val="0"/>
        </a:spcBef>
        <a:buNone/>
        <a:defRPr sz="4400" b="0" i="0" kern="1200">
          <a:solidFill>
            <a:schemeClr val="accent1"/>
          </a:solidFill>
          <a:latin typeface="FreightSans Pro Light" charset="0"/>
          <a:ea typeface="FreightSans Pro Light" charset="0"/>
          <a:cs typeface="FreightSans Pro Light" charset="0"/>
        </a:defRPr>
      </a:lvl1pPr>
    </p:titleStyle>
    <p:bodyStyle>
      <a:lvl1pPr marL="228600" indent="-228600" algn="l" defTabSz="914400" rtl="0" eaLnBrk="1" latinLnBrk="0" hangingPunct="1">
        <a:lnSpc>
          <a:spcPct val="90000"/>
        </a:lnSpc>
        <a:spcBef>
          <a:spcPts val="1000"/>
        </a:spcBef>
        <a:buSzPct val="50000"/>
        <a:buFont typeface="Arial"/>
        <a:buChar char="•"/>
        <a:defRPr sz="2800" b="0" i="0" kern="1200">
          <a:solidFill>
            <a:schemeClr val="tx1"/>
          </a:solidFill>
          <a:latin typeface="FreightSans Pro Light" charset="0"/>
          <a:ea typeface="FreightSans Pro Light" charset="0"/>
          <a:cs typeface="FreightSans Pro Light" charset="0"/>
        </a:defRPr>
      </a:lvl1pPr>
      <a:lvl2pPr marL="685800" indent="-228600" algn="l" defTabSz="914400" rtl="0" eaLnBrk="1" latinLnBrk="0" hangingPunct="1">
        <a:lnSpc>
          <a:spcPct val="90000"/>
        </a:lnSpc>
        <a:spcBef>
          <a:spcPts val="500"/>
        </a:spcBef>
        <a:buSzPct val="50000"/>
        <a:buFont typeface="Arial"/>
        <a:buChar char="•"/>
        <a:defRPr sz="2400" b="0" i="0" kern="1200">
          <a:solidFill>
            <a:schemeClr val="tx1"/>
          </a:solidFill>
          <a:latin typeface="FreightSans Pro Light" charset="0"/>
          <a:ea typeface="FreightSans Pro Light" charset="0"/>
          <a:cs typeface="FreightSans Pro Light" charset="0"/>
        </a:defRPr>
      </a:lvl2pPr>
      <a:lvl3pPr marL="1143000" indent="-228600" algn="l" defTabSz="914400" rtl="0" eaLnBrk="1" latinLnBrk="0" hangingPunct="1">
        <a:lnSpc>
          <a:spcPct val="90000"/>
        </a:lnSpc>
        <a:spcBef>
          <a:spcPts val="500"/>
        </a:spcBef>
        <a:buSzPct val="50000"/>
        <a:buFont typeface="Arial"/>
        <a:buChar char="•"/>
        <a:defRPr sz="2000" b="0" i="0" kern="1200">
          <a:solidFill>
            <a:schemeClr val="tx1"/>
          </a:solidFill>
          <a:latin typeface="FreightSans Pro Light" charset="0"/>
          <a:ea typeface="FreightSans Pro Light" charset="0"/>
          <a:cs typeface="FreightSans Pro Light" charset="0"/>
        </a:defRPr>
      </a:lvl3pPr>
      <a:lvl4pPr marL="1600200" indent="-228600" algn="l" defTabSz="914400" rtl="0" eaLnBrk="1" latinLnBrk="0" hangingPunct="1">
        <a:lnSpc>
          <a:spcPct val="90000"/>
        </a:lnSpc>
        <a:spcBef>
          <a:spcPts val="500"/>
        </a:spcBef>
        <a:buSzPct val="50000"/>
        <a:buFont typeface="Arial"/>
        <a:buChar char="•"/>
        <a:defRPr sz="1800" b="0" i="0" kern="1200">
          <a:solidFill>
            <a:schemeClr val="tx1"/>
          </a:solidFill>
          <a:latin typeface="FreightSans Pro Light" charset="0"/>
          <a:ea typeface="FreightSans Pro Light" charset="0"/>
          <a:cs typeface="FreightSans Pro Light" charset="0"/>
        </a:defRPr>
      </a:lvl4pPr>
      <a:lvl5pPr marL="2057400" indent="-228600" algn="l" defTabSz="914400" rtl="0" eaLnBrk="1" latinLnBrk="0" hangingPunct="1">
        <a:lnSpc>
          <a:spcPct val="90000"/>
        </a:lnSpc>
        <a:spcBef>
          <a:spcPts val="500"/>
        </a:spcBef>
        <a:buSzPct val="50000"/>
        <a:buFont typeface="Arial"/>
        <a:buChar char="•"/>
        <a:defRPr sz="1800" b="0" i="0" kern="1200">
          <a:solidFill>
            <a:schemeClr val="tx1"/>
          </a:solidFill>
          <a:latin typeface="FreightSans Pro Light" charset="0"/>
          <a:ea typeface="FreightSans Pro Light" charset="0"/>
          <a:cs typeface="Freight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tha.org/wp-content/uploads/2023/12/Workplace-Violence-Toolkit-2023.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aha.org/lettercomment/2023-11-20-aha-urges-cms-swiftly-correct-medicare-advantage-plan-policies-appear-violate-cy-2024-ru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tha.org/news-publications/reports-white-pape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ha.org/events-education/townhal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ha.org/hospitals-in-ac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369870"/>
            <a:ext cx="11563841" cy="1530182"/>
          </a:xfrm>
        </p:spPr>
        <p:txBody>
          <a:bodyPr>
            <a:normAutofit fontScale="90000"/>
          </a:bodyPr>
          <a:lstStyle/>
          <a:p>
            <a:pPr algn="ctr"/>
            <a:br>
              <a:rPr lang="en-US" b="1" dirty="0"/>
            </a:br>
            <a:br>
              <a:rPr lang="en-US" b="1" dirty="0"/>
            </a:br>
            <a:br>
              <a:rPr lang="en-US" b="1" dirty="0"/>
            </a:br>
            <a:br>
              <a:rPr lang="en-US" b="1" dirty="0"/>
            </a:br>
            <a:br>
              <a:rPr lang="en-US" b="1" dirty="0"/>
            </a:br>
            <a:r>
              <a:rPr lang="en-US" b="1" dirty="0"/>
              <a:t>State and Federal Update:</a:t>
            </a:r>
            <a:br>
              <a:rPr lang="en-US" b="1" dirty="0"/>
            </a:br>
            <a:r>
              <a:rPr lang="en-US" b="1" dirty="0"/>
              <a:t>Legislative, Policy and Politics</a:t>
            </a:r>
            <a:endParaRPr lang="en-US" sz="4700" dirty="0"/>
          </a:p>
        </p:txBody>
      </p:sp>
      <p:sp>
        <p:nvSpPr>
          <p:cNvPr id="3" name="Text Placeholder 2"/>
          <p:cNvSpPr>
            <a:spLocks noGrp="1"/>
          </p:cNvSpPr>
          <p:nvPr>
            <p:ph type="body" sz="quarter" idx="10"/>
          </p:nvPr>
        </p:nvSpPr>
        <p:spPr>
          <a:xfrm>
            <a:off x="5666704" y="2681555"/>
            <a:ext cx="6156102" cy="3690670"/>
          </a:xfrm>
        </p:spPr>
        <p:txBody>
          <a:bodyPr>
            <a:normAutofit lnSpcReduction="10000"/>
          </a:bodyPr>
          <a:lstStyle/>
          <a:p>
            <a:pPr marL="0" indent="0">
              <a:spcBef>
                <a:spcPts val="0"/>
              </a:spcBef>
              <a:buNone/>
            </a:pPr>
            <a:endParaRPr lang="en-US" sz="2400" b="1" dirty="0"/>
          </a:p>
          <a:p>
            <a:pPr>
              <a:spcBef>
                <a:spcPts val="0"/>
              </a:spcBef>
            </a:pPr>
            <a:endParaRPr lang="en-US" sz="2400" b="1" dirty="0"/>
          </a:p>
          <a:p>
            <a:pPr>
              <a:spcBef>
                <a:spcPts val="0"/>
              </a:spcBef>
            </a:pPr>
            <a:endParaRPr lang="en-US" sz="2400" b="1" dirty="0"/>
          </a:p>
          <a:p>
            <a:pPr marL="0" indent="0">
              <a:spcBef>
                <a:spcPts val="0"/>
              </a:spcBef>
              <a:buNone/>
            </a:pPr>
            <a:endParaRPr lang="en-US" sz="2400" b="1" dirty="0"/>
          </a:p>
          <a:p>
            <a:pPr marL="0" indent="0">
              <a:spcBef>
                <a:spcPts val="0"/>
              </a:spcBef>
              <a:buNone/>
            </a:pPr>
            <a:endParaRPr lang="en-US" sz="2400" b="1" dirty="0"/>
          </a:p>
          <a:p>
            <a:pPr marL="0" indent="0">
              <a:spcBef>
                <a:spcPts val="0"/>
              </a:spcBef>
              <a:buNone/>
            </a:pPr>
            <a:r>
              <a:rPr lang="en-US" sz="2400" b="1" dirty="0"/>
              <a:t>John Hawkins</a:t>
            </a:r>
          </a:p>
          <a:p>
            <a:pPr marL="0" indent="0">
              <a:spcBef>
                <a:spcPts val="0"/>
              </a:spcBef>
              <a:buNone/>
            </a:pPr>
            <a:r>
              <a:rPr lang="en-US" sz="2400" b="1" dirty="0"/>
              <a:t>Texas Hospital Association</a:t>
            </a:r>
          </a:p>
          <a:p>
            <a:pPr marL="0" indent="0">
              <a:spcBef>
                <a:spcPts val="0"/>
              </a:spcBef>
              <a:buNone/>
            </a:pPr>
            <a:endParaRPr lang="en-US" sz="2400" b="1" dirty="0"/>
          </a:p>
          <a:p>
            <a:pPr marL="0" indent="0">
              <a:spcBef>
                <a:spcPts val="0"/>
              </a:spcBef>
              <a:buNone/>
            </a:pPr>
            <a:r>
              <a:rPr lang="en-US" sz="2400" b="1" dirty="0"/>
              <a:t>John Henderson, CEO</a:t>
            </a:r>
          </a:p>
          <a:p>
            <a:pPr marL="0" indent="0">
              <a:spcBef>
                <a:spcPts val="0"/>
              </a:spcBef>
              <a:buNone/>
            </a:pPr>
            <a:r>
              <a:rPr lang="en-US" sz="2400" b="1" dirty="0"/>
              <a:t>TORCH</a:t>
            </a:r>
          </a:p>
          <a:p>
            <a:pPr marL="0" indent="0">
              <a:spcBef>
                <a:spcPts val="0"/>
              </a:spcBef>
              <a:buNone/>
            </a:pPr>
            <a:endParaRPr lang="en-US" sz="2400" b="1" dirty="0"/>
          </a:p>
          <a:p>
            <a:pPr marL="0" indent="0">
              <a:spcBef>
                <a:spcPts val="0"/>
              </a:spcBef>
              <a:buNone/>
            </a:pPr>
            <a:r>
              <a:rPr lang="en-US" sz="2400" b="1" dirty="0"/>
              <a:t>October 2024</a:t>
            </a:r>
          </a:p>
        </p:txBody>
      </p:sp>
      <p:pic>
        <p:nvPicPr>
          <p:cNvPr id="4" name="Picture 4" descr="C:\Users\jbanda\Pictures\Capit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77" y="2314223"/>
            <a:ext cx="5239435" cy="3929576"/>
          </a:xfrm>
          <a:prstGeom prst="rect">
            <a:avLst/>
          </a:prstGeom>
          <a:solidFill>
            <a:srgbClr val="FFFFFF">
              <a:shade val="85000"/>
            </a:srgbClr>
          </a:solidFill>
          <a:ln w="9525">
            <a:solidFill>
              <a:schemeClr val="accent3">
                <a:lumMod val="75000"/>
              </a:schemeClr>
            </a:solidFill>
            <a:miter lim="800000"/>
            <a:headEnd/>
            <a:tailEnd/>
          </a:ln>
          <a:effectLst>
            <a:outerShdw blurRad="55000" dist="18000" dir="5400000" algn="tl" rotWithShape="0">
              <a:schemeClr val="accent3">
                <a:lumMod val="75000"/>
                <a:alpha val="40000"/>
              </a:scheme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79413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F6DB-D65A-5C78-C1A3-E677E450F9F2}"/>
              </a:ext>
            </a:extLst>
          </p:cNvPr>
          <p:cNvSpPr>
            <a:spLocks noGrp="1"/>
          </p:cNvSpPr>
          <p:nvPr>
            <p:ph type="ctrTitle"/>
          </p:nvPr>
        </p:nvSpPr>
        <p:spPr>
          <a:xfrm>
            <a:off x="258965" y="226881"/>
            <a:ext cx="11661693" cy="861255"/>
          </a:xfrm>
        </p:spPr>
        <p:txBody>
          <a:bodyPr/>
          <a:lstStyle/>
          <a:p>
            <a:r>
              <a:rPr lang="en-US" b="1" dirty="0"/>
              <a:t>Anticipate Challenges</a:t>
            </a:r>
          </a:p>
        </p:txBody>
      </p:sp>
      <p:sp>
        <p:nvSpPr>
          <p:cNvPr id="3" name="Text Placeholder 2">
            <a:extLst>
              <a:ext uri="{FF2B5EF4-FFF2-40B4-BE49-F238E27FC236}">
                <a16:creationId xmlns:a16="http://schemas.microsoft.com/office/drawing/2014/main" id="{90B90656-CD73-F611-99B2-27FAD5945665}"/>
              </a:ext>
            </a:extLst>
          </p:cNvPr>
          <p:cNvSpPr>
            <a:spLocks noGrp="1"/>
          </p:cNvSpPr>
          <p:nvPr>
            <p:ph type="body" sz="quarter" idx="10"/>
          </p:nvPr>
        </p:nvSpPr>
        <p:spPr>
          <a:xfrm>
            <a:off x="253999" y="1325881"/>
            <a:ext cx="8037246" cy="5001768"/>
          </a:xfrm>
        </p:spPr>
        <p:txBody>
          <a:bodyPr>
            <a:normAutofit/>
          </a:bodyPr>
          <a:lstStyle/>
          <a:p>
            <a:r>
              <a:rPr lang="en-US" dirty="0"/>
              <a:t>Educate on Hospital Hot Button Issues</a:t>
            </a:r>
          </a:p>
          <a:p>
            <a:r>
              <a:rPr lang="en-US" dirty="0"/>
              <a:t>Charity Care 2022 – 100% state law compliance </a:t>
            </a:r>
          </a:p>
          <a:p>
            <a:r>
              <a:rPr lang="en-US" dirty="0"/>
              <a:t>Cost Report Reviews – </a:t>
            </a:r>
            <a:r>
              <a:rPr lang="en-US" i="1" dirty="0"/>
              <a:t>Worksheet S-10 Reference Guide for Texas Hospitals</a:t>
            </a:r>
            <a:r>
              <a:rPr lang="en-US" dirty="0"/>
              <a:t>  </a:t>
            </a:r>
          </a:p>
          <a:p>
            <a:r>
              <a:rPr lang="en-US" dirty="0"/>
              <a:t>State Transparency Compliance – THA outreach to hospitals not in compliance</a:t>
            </a:r>
          </a:p>
          <a:p>
            <a:pPr lvl="1"/>
            <a:r>
              <a:rPr lang="en-US" dirty="0"/>
              <a:t>Respond to HHSC emails!</a:t>
            </a:r>
          </a:p>
          <a:p>
            <a:r>
              <a:rPr lang="en-US" dirty="0"/>
              <a:t>THA &amp; TNA Workplace Violence Toolkit – Download on THA’s website. </a:t>
            </a:r>
            <a:r>
              <a:rPr lang="en-US" dirty="0">
                <a:highlight>
                  <a:srgbClr val="FFFF00"/>
                </a:highlight>
              </a:rPr>
              <a:t>In effect on Sept 1, 2025</a:t>
            </a:r>
            <a:r>
              <a:rPr lang="en-US" dirty="0"/>
              <a:t>.</a:t>
            </a:r>
          </a:p>
          <a:p>
            <a:pPr lvl="2"/>
            <a:r>
              <a:rPr lang="en-US" dirty="0">
                <a:hlinkClick r:id="rId2"/>
              </a:rPr>
              <a:t>https://www.tha.org/wp-content/uploads/2023/12/Workplace-Violence-Toolkit-2023.pdf</a:t>
            </a:r>
            <a:r>
              <a:rPr lang="en-US" dirty="0"/>
              <a:t> </a:t>
            </a:r>
          </a:p>
          <a:p>
            <a:endParaRPr lang="en-US" dirty="0"/>
          </a:p>
          <a:p>
            <a:endParaRPr lang="en-US" dirty="0"/>
          </a:p>
        </p:txBody>
      </p:sp>
      <p:pic>
        <p:nvPicPr>
          <p:cNvPr id="1026" name="DB79D003-62DA-47F1-9BAF-1E3D65DB9059" descr="Image-1.jpg">
            <a:extLst>
              <a:ext uri="{FF2B5EF4-FFF2-40B4-BE49-F238E27FC236}">
                <a16:creationId xmlns:a16="http://schemas.microsoft.com/office/drawing/2014/main" id="{6B5E554A-A1D7-7D85-DAAB-BD65D8FCA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634" y="1325881"/>
            <a:ext cx="2326052" cy="3101403"/>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75670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A778-12EC-08B2-E23E-605EE0E3D61F}"/>
              </a:ext>
            </a:extLst>
          </p:cNvPr>
          <p:cNvSpPr>
            <a:spLocks noGrp="1"/>
          </p:cNvSpPr>
          <p:nvPr>
            <p:ph type="ctrTitle"/>
          </p:nvPr>
        </p:nvSpPr>
        <p:spPr>
          <a:xfrm>
            <a:off x="258965" y="226881"/>
            <a:ext cx="11661693" cy="819721"/>
          </a:xfrm>
        </p:spPr>
        <p:txBody>
          <a:bodyPr>
            <a:normAutofit/>
          </a:bodyPr>
          <a:lstStyle/>
          <a:p>
            <a:r>
              <a:rPr lang="en-US" b="1" dirty="0"/>
              <a:t>Interim Studies: Establishing 2025 Priorities</a:t>
            </a:r>
          </a:p>
        </p:txBody>
      </p:sp>
      <p:sp>
        <p:nvSpPr>
          <p:cNvPr id="3" name="Text Placeholder 2">
            <a:extLst>
              <a:ext uri="{FF2B5EF4-FFF2-40B4-BE49-F238E27FC236}">
                <a16:creationId xmlns:a16="http://schemas.microsoft.com/office/drawing/2014/main" id="{D59D33F4-3528-417B-9BAD-B281F9D0DE70}"/>
              </a:ext>
            </a:extLst>
          </p:cNvPr>
          <p:cNvSpPr>
            <a:spLocks noGrp="1"/>
          </p:cNvSpPr>
          <p:nvPr>
            <p:ph type="body" sz="quarter" idx="10"/>
          </p:nvPr>
        </p:nvSpPr>
        <p:spPr>
          <a:xfrm>
            <a:off x="364167" y="1189822"/>
            <a:ext cx="11222235" cy="5037059"/>
          </a:xfrm>
        </p:spPr>
        <p:txBody>
          <a:bodyPr>
            <a:normAutofit fontScale="70000" lnSpcReduction="20000"/>
          </a:bodyPr>
          <a:lstStyle/>
          <a:p>
            <a:pPr marL="0" indent="0">
              <a:buNone/>
            </a:pPr>
            <a:r>
              <a:rPr lang="en-US" dirty="0"/>
              <a:t>Study, evaluate, monitor, recommend: </a:t>
            </a:r>
          </a:p>
          <a:p>
            <a:r>
              <a:rPr lang="en-US" b="1" dirty="0"/>
              <a:t>Access to primary and mental care</a:t>
            </a:r>
            <a:r>
              <a:rPr lang="en-US" dirty="0"/>
              <a:t>. Could regulatory and licensing flexibilities improve access to care, particularly in medically underserved areas of Texas (Senate HHS).</a:t>
            </a:r>
          </a:p>
          <a:p>
            <a:r>
              <a:rPr lang="en-US" b="1" dirty="0"/>
              <a:t>State health insurance market </a:t>
            </a:r>
            <a:r>
              <a:rPr lang="en-US" dirty="0"/>
              <a:t>and alternatives to employer-based insurance. Identify barriers Texans face when navigating a complex health insurance market (Senate HHS).</a:t>
            </a:r>
          </a:p>
          <a:p>
            <a:r>
              <a:rPr lang="en-US" b="1" dirty="0"/>
              <a:t>Children’s mental health </a:t>
            </a:r>
            <a:r>
              <a:rPr lang="en-US" dirty="0"/>
              <a:t>care (Senate HHS). Monitor mental health funding and services (Senate Finance).  </a:t>
            </a:r>
          </a:p>
          <a:p>
            <a:r>
              <a:rPr lang="en-US" b="1" dirty="0"/>
              <a:t>Workforce shortage funding </a:t>
            </a:r>
            <a:r>
              <a:rPr lang="en-US" dirty="0"/>
              <a:t>implementation (Senate HHS).</a:t>
            </a:r>
          </a:p>
          <a:p>
            <a:r>
              <a:rPr lang="en-US" b="1" dirty="0"/>
              <a:t>COVID vaccine employer prohibition</a:t>
            </a:r>
            <a:r>
              <a:rPr lang="en-US" dirty="0"/>
              <a:t>. (Senate HHS).</a:t>
            </a:r>
          </a:p>
          <a:p>
            <a:r>
              <a:rPr lang="en-US" b="1" dirty="0"/>
              <a:t>Medicaid managed care </a:t>
            </a:r>
            <a:r>
              <a:rPr lang="en-US" dirty="0"/>
              <a:t>oversight and accountability (Senate HHS, House Human). </a:t>
            </a:r>
          </a:p>
          <a:p>
            <a:r>
              <a:rPr lang="en-US" b="1" dirty="0"/>
              <a:t>Reimbursement rates</a:t>
            </a:r>
            <a:r>
              <a:rPr lang="en-US" dirty="0"/>
              <a:t>. (House Appropriations).</a:t>
            </a:r>
          </a:p>
          <a:p>
            <a:r>
              <a:rPr lang="en-US" b="1" dirty="0"/>
              <a:t>Emergency detention </a:t>
            </a:r>
            <a:r>
              <a:rPr lang="en-US" dirty="0"/>
              <a:t>of a person with mental illness (House Public Health).</a:t>
            </a:r>
          </a:p>
          <a:p>
            <a:r>
              <a:rPr lang="en-US" b="1" dirty="0"/>
              <a:t>Closures of obstetrics units in rural areas </a:t>
            </a:r>
            <a:r>
              <a:rPr lang="en-US" dirty="0"/>
              <a:t>and the attendant effects on births and infant and maternal mortality. Make recommendations to facilitate convenient access to prenatal and obstetrical care (House Public Health).</a:t>
            </a:r>
          </a:p>
          <a:p>
            <a:r>
              <a:rPr lang="en-US" dirty="0"/>
              <a:t>Use and development of </a:t>
            </a:r>
            <a:r>
              <a:rPr lang="en-US" b="1" dirty="0"/>
              <a:t>AI </a:t>
            </a:r>
            <a:r>
              <a:rPr lang="en-US" dirty="0"/>
              <a:t>(Senate B&amp;C / House Special </a:t>
            </a:r>
            <a:r>
              <a:rPr lang="en-US" dirty="0" err="1"/>
              <a:t>Cmte</a:t>
            </a:r>
            <a:r>
              <a:rPr lang="en-US" dirty="0"/>
              <a:t>). </a:t>
            </a:r>
          </a:p>
          <a:p>
            <a:endParaRPr lang="en-US" dirty="0"/>
          </a:p>
          <a:p>
            <a:endParaRPr lang="en-US" dirty="0"/>
          </a:p>
        </p:txBody>
      </p:sp>
    </p:spTree>
    <p:extLst>
      <p:ext uri="{BB962C8B-B14F-4D97-AF65-F5344CB8AC3E}">
        <p14:creationId xmlns:p14="http://schemas.microsoft.com/office/powerpoint/2010/main" val="414969406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E449-52AA-1416-A715-52BC492B5B92}"/>
              </a:ext>
            </a:extLst>
          </p:cNvPr>
          <p:cNvSpPr>
            <a:spLocks noGrp="1"/>
          </p:cNvSpPr>
          <p:nvPr>
            <p:ph type="ctrTitle"/>
          </p:nvPr>
        </p:nvSpPr>
        <p:spPr>
          <a:xfrm>
            <a:off x="258965" y="226881"/>
            <a:ext cx="11661693" cy="929890"/>
          </a:xfrm>
        </p:spPr>
        <p:txBody>
          <a:bodyPr/>
          <a:lstStyle/>
          <a:p>
            <a:r>
              <a:rPr lang="en-US" b="1" dirty="0"/>
              <a:t>Meanwhile in Washington, D.C.</a:t>
            </a:r>
          </a:p>
        </p:txBody>
      </p:sp>
      <p:sp>
        <p:nvSpPr>
          <p:cNvPr id="3" name="Text Placeholder 2">
            <a:extLst>
              <a:ext uri="{FF2B5EF4-FFF2-40B4-BE49-F238E27FC236}">
                <a16:creationId xmlns:a16="http://schemas.microsoft.com/office/drawing/2014/main" id="{11C0711E-EA33-7C3F-63B1-0193FF292E78}"/>
              </a:ext>
            </a:extLst>
          </p:cNvPr>
          <p:cNvSpPr>
            <a:spLocks noGrp="1"/>
          </p:cNvSpPr>
          <p:nvPr>
            <p:ph type="body" sz="quarter" idx="10"/>
          </p:nvPr>
        </p:nvSpPr>
        <p:spPr>
          <a:xfrm>
            <a:off x="253999" y="1318437"/>
            <a:ext cx="9086276" cy="4922875"/>
          </a:xfrm>
        </p:spPr>
        <p:txBody>
          <a:bodyPr>
            <a:normAutofit/>
          </a:bodyPr>
          <a:lstStyle/>
          <a:p>
            <a:r>
              <a:rPr lang="en-US" dirty="0"/>
              <a:t>Hospitals Challenges Persist in DC:</a:t>
            </a:r>
          </a:p>
          <a:p>
            <a:pPr lvl="1"/>
            <a:r>
              <a:rPr lang="en-US" dirty="0"/>
              <a:t>Site Neutral for Drug Administration, Etc. </a:t>
            </a:r>
          </a:p>
          <a:p>
            <a:pPr lvl="1"/>
            <a:r>
              <a:rPr lang="en-US" dirty="0"/>
              <a:t>Increased Penalties, Requirements for Transparency Compliance</a:t>
            </a:r>
          </a:p>
          <a:p>
            <a:pPr lvl="1"/>
            <a:r>
              <a:rPr lang="en-US" dirty="0"/>
              <a:t>Hospital Merger and Acquisition Scrutiny</a:t>
            </a:r>
          </a:p>
          <a:p>
            <a:pPr lvl="1"/>
            <a:r>
              <a:rPr lang="en-US" dirty="0"/>
              <a:t>Charity Care Scrutiny</a:t>
            </a:r>
          </a:p>
          <a:p>
            <a:pPr lvl="1"/>
            <a:r>
              <a:rPr lang="en-US" dirty="0"/>
              <a:t>340B Scrutiny, Proposals to “Contain” Funding</a:t>
            </a:r>
          </a:p>
          <a:p>
            <a:r>
              <a:rPr lang="en-US" dirty="0"/>
              <a:t>DSH Cuts Delayed To Jan. 1 2025 ($800M)</a:t>
            </a:r>
          </a:p>
          <a:p>
            <a:r>
              <a:rPr lang="en-US" dirty="0"/>
              <a:t>Medicare Dependent and Low Volume now expire end of year</a:t>
            </a:r>
          </a:p>
          <a:p>
            <a:r>
              <a:rPr lang="en-US" dirty="0"/>
              <a:t>Telehealth Flexibilities &amp; Hospital at Home expire end of year</a:t>
            </a:r>
          </a:p>
          <a:p>
            <a:r>
              <a:rPr lang="en-US" dirty="0"/>
              <a:t>CMS Rule on Provider Financed Payments</a:t>
            </a:r>
          </a:p>
          <a:p>
            <a:pPr lvl="1"/>
            <a:r>
              <a:rPr lang="en-US" dirty="0"/>
              <a:t>Effective in 2028, Texas lawsuit injunction in place.</a:t>
            </a:r>
          </a:p>
          <a:p>
            <a:pPr lvl="2"/>
            <a:endParaRPr lang="en-US" dirty="0"/>
          </a:p>
          <a:p>
            <a:endParaRPr lang="en-US" dirty="0"/>
          </a:p>
        </p:txBody>
      </p:sp>
      <p:pic>
        <p:nvPicPr>
          <p:cNvPr id="2050" name="0C64060F-F4E2-4ABB-9A4B-5BB893F8577B" descr="IMG_6176.jpg">
            <a:extLst>
              <a:ext uri="{FF2B5EF4-FFF2-40B4-BE49-F238E27FC236}">
                <a16:creationId xmlns:a16="http://schemas.microsoft.com/office/drawing/2014/main" id="{67BAD91C-3F87-124D-5B21-E5DF16B82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275" y="1318437"/>
            <a:ext cx="2597726" cy="34636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7291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D9FF-F13D-E8E6-1B34-6CD96C608315}"/>
              </a:ext>
            </a:extLst>
          </p:cNvPr>
          <p:cNvSpPr>
            <a:spLocks noGrp="1"/>
          </p:cNvSpPr>
          <p:nvPr>
            <p:ph type="ctrTitle"/>
          </p:nvPr>
        </p:nvSpPr>
        <p:spPr>
          <a:xfrm>
            <a:off x="258965" y="226881"/>
            <a:ext cx="11661693" cy="1006496"/>
          </a:xfrm>
        </p:spPr>
        <p:txBody>
          <a:bodyPr/>
          <a:lstStyle/>
          <a:p>
            <a:r>
              <a:rPr lang="en-US" b="1" dirty="0"/>
              <a:t>Medicare Advantage</a:t>
            </a:r>
          </a:p>
        </p:txBody>
      </p:sp>
      <p:sp>
        <p:nvSpPr>
          <p:cNvPr id="3" name="Text Placeholder 2">
            <a:extLst>
              <a:ext uri="{FF2B5EF4-FFF2-40B4-BE49-F238E27FC236}">
                <a16:creationId xmlns:a16="http://schemas.microsoft.com/office/drawing/2014/main" id="{22C6C9ED-DCEB-CFA7-1FC6-4D09624F85CA}"/>
              </a:ext>
            </a:extLst>
          </p:cNvPr>
          <p:cNvSpPr>
            <a:spLocks noGrp="1"/>
          </p:cNvSpPr>
          <p:nvPr>
            <p:ph type="body" sz="quarter" idx="10"/>
          </p:nvPr>
        </p:nvSpPr>
        <p:spPr>
          <a:xfrm>
            <a:off x="253999" y="1477925"/>
            <a:ext cx="8385224" cy="4795283"/>
          </a:xfrm>
        </p:spPr>
        <p:txBody>
          <a:bodyPr>
            <a:normAutofit fontScale="77500" lnSpcReduction="20000"/>
          </a:bodyPr>
          <a:lstStyle/>
          <a:p>
            <a:pPr marL="0" indent="0">
              <a:buNone/>
            </a:pPr>
            <a:r>
              <a:rPr lang="en-US" dirty="0"/>
              <a:t>Ongoing Advocacy:</a:t>
            </a:r>
          </a:p>
          <a:p>
            <a:r>
              <a:rPr lang="en-US" dirty="0"/>
              <a:t>CMS Comment / Response Letters</a:t>
            </a:r>
          </a:p>
          <a:p>
            <a:pPr lvl="1"/>
            <a:r>
              <a:rPr lang="en-US" dirty="0"/>
              <a:t>CY 24 Plan Year (CMS-4201)</a:t>
            </a:r>
          </a:p>
          <a:p>
            <a:pPr lvl="1"/>
            <a:r>
              <a:rPr lang="en-US" dirty="0"/>
              <a:t>Prior Auth and Interoperability (CMS-0057)</a:t>
            </a:r>
          </a:p>
          <a:p>
            <a:pPr lvl="1"/>
            <a:r>
              <a:rPr lang="en-US" dirty="0"/>
              <a:t>Ways &amp; Means Rural RFI</a:t>
            </a:r>
          </a:p>
          <a:p>
            <a:pPr lvl="1"/>
            <a:r>
              <a:rPr lang="en-US" dirty="0"/>
              <a:t>Response to House Budget Committee RFI</a:t>
            </a:r>
          </a:p>
          <a:p>
            <a:r>
              <a:rPr lang="en-US" dirty="0"/>
              <a:t>Working with Ways &amp; Means members on draft bill to bring CAHs back to cost-based payments</a:t>
            </a:r>
          </a:p>
          <a:p>
            <a:pPr marL="0" indent="0">
              <a:buNone/>
            </a:pPr>
            <a:r>
              <a:rPr lang="en-US" dirty="0"/>
              <a:t>Rules &amp; Reports:</a:t>
            </a:r>
          </a:p>
          <a:p>
            <a:r>
              <a:rPr lang="en-US" dirty="0"/>
              <a:t>AHA Analyses of MA Plans Defying Rule, AHA Letter</a:t>
            </a:r>
          </a:p>
          <a:p>
            <a:pPr lvl="1"/>
            <a:r>
              <a:rPr lang="en-US" dirty="0">
                <a:hlinkClick r:id="rId2"/>
              </a:rPr>
              <a:t>https://www.aha.org/lettercomment/2023-11-20-aha-urges-cms-swiftly-correct-medicare-advantage-plan-policies-appear-violate-cy-2024-rule</a:t>
            </a:r>
            <a:r>
              <a:rPr lang="en-US" dirty="0"/>
              <a:t> </a:t>
            </a:r>
          </a:p>
          <a:p>
            <a:r>
              <a:rPr lang="en-US" dirty="0"/>
              <a:t>CMS Rules on PA, Timing, Advertising</a:t>
            </a:r>
          </a:p>
          <a:p>
            <a:r>
              <a:rPr lang="en-US" dirty="0"/>
              <a:t>OIG Report on Inappropriate Denials of Services and Payments in MA</a:t>
            </a:r>
          </a:p>
          <a:p>
            <a:r>
              <a:rPr lang="en-US" dirty="0"/>
              <a:t>Discussion at state level as examples on managed care challenges</a:t>
            </a:r>
          </a:p>
          <a:p>
            <a:endParaRPr lang="en-US" dirty="0"/>
          </a:p>
          <a:p>
            <a:pPr marL="0" indent="0">
              <a:buNone/>
            </a:pPr>
            <a:endParaRPr lang="en-US" dirty="0"/>
          </a:p>
        </p:txBody>
      </p:sp>
      <p:pic>
        <p:nvPicPr>
          <p:cNvPr id="4" name="Picture 3" descr="A map of texas with different colored squares&#10;&#10;Description automatically generated">
            <a:extLst>
              <a:ext uri="{FF2B5EF4-FFF2-40B4-BE49-F238E27FC236}">
                <a16:creationId xmlns:a16="http://schemas.microsoft.com/office/drawing/2014/main" id="{907C03F3-60BF-49FD-7DE4-332C353C871F}"/>
              </a:ext>
            </a:extLst>
          </p:cNvPr>
          <p:cNvPicPr>
            <a:picLocks noChangeAspect="1"/>
          </p:cNvPicPr>
          <p:nvPr/>
        </p:nvPicPr>
        <p:blipFill>
          <a:blip r:embed="rId3"/>
          <a:stretch>
            <a:fillRect/>
          </a:stretch>
        </p:blipFill>
        <p:spPr>
          <a:xfrm>
            <a:off x="8639223" y="730129"/>
            <a:ext cx="3281435" cy="3651920"/>
          </a:xfrm>
          <a:prstGeom prst="rect">
            <a:avLst/>
          </a:prstGeom>
        </p:spPr>
      </p:pic>
    </p:spTree>
    <p:extLst>
      <p:ext uri="{BB962C8B-B14F-4D97-AF65-F5344CB8AC3E}">
        <p14:creationId xmlns:p14="http://schemas.microsoft.com/office/powerpoint/2010/main" val="85996406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29FA-36BA-B2E4-D64B-3A0EB0B76972}"/>
              </a:ext>
            </a:extLst>
          </p:cNvPr>
          <p:cNvSpPr>
            <a:spLocks noGrp="1"/>
          </p:cNvSpPr>
          <p:nvPr>
            <p:ph type="ctrTitle"/>
          </p:nvPr>
        </p:nvSpPr>
        <p:spPr>
          <a:xfrm>
            <a:off x="258965" y="226881"/>
            <a:ext cx="11661693" cy="865649"/>
          </a:xfrm>
        </p:spPr>
        <p:txBody>
          <a:bodyPr/>
          <a:lstStyle/>
          <a:p>
            <a:r>
              <a:rPr lang="en-US" b="1" dirty="0"/>
              <a:t>Effectively Addressing Cost Drivers</a:t>
            </a:r>
          </a:p>
        </p:txBody>
      </p:sp>
      <p:sp>
        <p:nvSpPr>
          <p:cNvPr id="3" name="Text Placeholder 2">
            <a:extLst>
              <a:ext uri="{FF2B5EF4-FFF2-40B4-BE49-F238E27FC236}">
                <a16:creationId xmlns:a16="http://schemas.microsoft.com/office/drawing/2014/main" id="{83FFB607-2529-4567-FAEE-3C695538F671}"/>
              </a:ext>
            </a:extLst>
          </p:cNvPr>
          <p:cNvSpPr>
            <a:spLocks noGrp="1"/>
          </p:cNvSpPr>
          <p:nvPr>
            <p:ph type="body" sz="quarter" idx="10"/>
          </p:nvPr>
        </p:nvSpPr>
        <p:spPr>
          <a:xfrm>
            <a:off x="253997" y="1299205"/>
            <a:ext cx="9719343" cy="5039950"/>
          </a:xfrm>
        </p:spPr>
        <p:txBody>
          <a:bodyPr>
            <a:noAutofit/>
          </a:bodyPr>
          <a:lstStyle/>
          <a:p>
            <a:pPr marL="342900" marR="0" lvl="0" indent="-342900">
              <a:lnSpc>
                <a:spcPct val="107000"/>
              </a:lnSpc>
              <a:spcBef>
                <a:spcPts val="0"/>
              </a:spcBef>
              <a:spcAft>
                <a:spcPts val="80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cs typeface="Times New Roman" panose="02020603050405020304" pitchFamily="18" charset="0"/>
              </a:rPr>
              <a:t>Increase the Texas health care workforce</a:t>
            </a:r>
            <a:r>
              <a:rPr lang="en-US" sz="2100" b="1" dirty="0">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Calibri" panose="020F0502020204030204" pitchFamily="34" charset="0"/>
                <a:ea typeface="Calibri" panose="020F0502020204030204" pitchFamily="34" charset="0"/>
                <a:cs typeface="Times New Roman" panose="02020603050405020304" pitchFamily="18" charset="0"/>
              </a:rPr>
              <a:t>to ensure providers can provide care, staff vacant beds, and balance </a:t>
            </a:r>
            <a:r>
              <a:rPr lang="en-US" sz="2100" dirty="0">
                <a:latin typeface="Calibri" panose="020F0502020204030204" pitchFamily="34" charset="0"/>
                <a:ea typeface="Calibri" panose="020F0502020204030204" pitchFamily="34" charset="0"/>
                <a:cs typeface="Times New Roman" panose="02020603050405020304" pitchFamily="18" charset="0"/>
              </a:rPr>
              <a:t>c</a:t>
            </a:r>
            <a:r>
              <a:rPr lang="en-US" sz="2100" dirty="0">
                <a:effectLst/>
                <a:latin typeface="Calibri" panose="020F0502020204030204" pitchFamily="34" charset="0"/>
                <a:ea typeface="Calibri" panose="020F0502020204030204" pitchFamily="34" charset="0"/>
                <a:cs typeface="Times New Roman" panose="02020603050405020304" pitchFamily="18" charset="0"/>
              </a:rPr>
              <a:t>ontinued workforce cost challenges;</a:t>
            </a:r>
          </a:p>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Ensure nurses and all </a:t>
            </a:r>
            <a:r>
              <a:rPr lang="en-US" sz="2100" b="1" dirty="0">
                <a:effectLst/>
                <a:latin typeface="Calibri" panose="020F0502020204030204" pitchFamily="34" charset="0"/>
                <a:ea typeface="Calibri" panose="020F0502020204030204" pitchFamily="34" charset="0"/>
                <a:cs typeface="Times New Roman" panose="02020603050405020304" pitchFamily="18" charset="0"/>
              </a:rPr>
              <a:t>health care providers are safe at work </a:t>
            </a:r>
            <a:r>
              <a:rPr lang="en-US" sz="2100" dirty="0">
                <a:effectLst/>
                <a:latin typeface="Calibri" panose="020F0502020204030204" pitchFamily="34" charset="0"/>
                <a:ea typeface="Calibri" panose="020F0502020204030204" pitchFamily="34" charset="0"/>
                <a:cs typeface="Times New Roman" panose="02020603050405020304" pitchFamily="18" charset="0"/>
              </a:rPr>
              <a:t>by developing strong plans to prevent workplace violence, which endangers patients and staff and increases staff turnover and staffing costs;</a:t>
            </a:r>
          </a:p>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Improve access to care and </a:t>
            </a:r>
            <a:r>
              <a:rPr lang="en-US" sz="2100" b="1" dirty="0">
                <a:effectLst/>
                <a:latin typeface="Calibri" panose="020F0502020204030204" pitchFamily="34" charset="0"/>
                <a:ea typeface="Calibri" panose="020F0502020204030204" pitchFamily="34" charset="0"/>
                <a:cs typeface="Times New Roman" panose="02020603050405020304" pitchFamily="18" charset="0"/>
              </a:rPr>
              <a:t>increase health care coverage</a:t>
            </a:r>
            <a:r>
              <a:rPr lang="en-US" sz="2100" dirty="0">
                <a:effectLst/>
                <a:latin typeface="Calibri" panose="020F0502020204030204" pitchFamily="34" charset="0"/>
                <a:ea typeface="Calibri" panose="020F0502020204030204" pitchFamily="34" charset="0"/>
                <a:cs typeface="Times New Roman" panose="02020603050405020304" pitchFamily="18" charset="0"/>
              </a:rPr>
              <a:t>, including post-partum care for mothers and access for inpatient behavioral health patients</a:t>
            </a:r>
            <a:r>
              <a:rPr lang="en-US" sz="2100" dirty="0">
                <a:latin typeface="Calibri" panose="020F0502020204030204" pitchFamily="34" charset="0"/>
                <a:ea typeface="Calibri" panose="020F0502020204030204" pitchFamily="34" charset="0"/>
                <a:cs typeface="Times New Roman" panose="02020603050405020304" pitchFamily="18" charset="0"/>
              </a:rPr>
              <a:t>, which will decrease Texas hospitals’ more than $2 billion in uncompensated care and cost shifting to private insurance;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Increase resources for </a:t>
            </a:r>
            <a:r>
              <a:rPr lang="en-US" sz="2100" b="1" dirty="0">
                <a:effectLst/>
                <a:latin typeface="Calibri" panose="020F0502020204030204" pitchFamily="34" charset="0"/>
                <a:ea typeface="Calibri" panose="020F0502020204030204" pitchFamily="34" charset="0"/>
                <a:cs typeface="Times New Roman" panose="02020603050405020304" pitchFamily="18" charset="0"/>
              </a:rPr>
              <a:t>behavioral health care </a:t>
            </a:r>
            <a:r>
              <a:rPr lang="en-US" sz="2100" dirty="0">
                <a:effectLst/>
                <a:latin typeface="Calibri" panose="020F0502020204030204" pitchFamily="34" charset="0"/>
                <a:ea typeface="Calibri" panose="020F0502020204030204" pitchFamily="34" charset="0"/>
                <a:cs typeface="Times New Roman" panose="02020603050405020304" pitchFamily="18" charset="0"/>
              </a:rPr>
              <a:t>with increased bed capacity statewide, more BH workforce, and increased access and coverage leading to less hospitalizations; </a:t>
            </a:r>
          </a:p>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Balance individual rights and the needs for safety within hospitals, ensuring a </a:t>
            </a:r>
            <a:r>
              <a:rPr lang="en-US" sz="2100" b="1" dirty="0">
                <a:effectLst/>
                <a:latin typeface="Calibri" panose="020F0502020204030204" pitchFamily="34" charset="0"/>
                <a:ea typeface="Calibri" panose="020F0502020204030204" pitchFamily="34" charset="0"/>
                <a:cs typeface="Times New Roman" panose="02020603050405020304" pitchFamily="18" charset="0"/>
              </a:rPr>
              <a:t>strengthened public health system </a:t>
            </a:r>
            <a:r>
              <a:rPr lang="en-US" sz="2100" dirty="0">
                <a:effectLst/>
                <a:latin typeface="Calibri" panose="020F0502020204030204" pitchFamily="34" charset="0"/>
                <a:ea typeface="Calibri" panose="020F0502020204030204" pitchFamily="34" charset="0"/>
                <a:cs typeface="Times New Roman" panose="02020603050405020304" pitchFamily="18" charset="0"/>
              </a:rPr>
              <a:t>and fewer sick patients.</a:t>
            </a:r>
          </a:p>
        </p:txBody>
      </p:sp>
      <p:pic>
        <p:nvPicPr>
          <p:cNvPr id="6" name="Picture 5">
            <a:extLst>
              <a:ext uri="{FF2B5EF4-FFF2-40B4-BE49-F238E27FC236}">
                <a16:creationId xmlns:a16="http://schemas.microsoft.com/office/drawing/2014/main" id="{817FA6CB-CD70-2D69-A4B6-E2F9A7F5332A}"/>
              </a:ext>
            </a:extLst>
          </p:cNvPr>
          <p:cNvPicPr>
            <a:picLocks noChangeAspect="1"/>
          </p:cNvPicPr>
          <p:nvPr/>
        </p:nvPicPr>
        <p:blipFill>
          <a:blip r:embed="rId2"/>
          <a:stretch>
            <a:fillRect/>
          </a:stretch>
        </p:blipFill>
        <p:spPr>
          <a:xfrm>
            <a:off x="9879064" y="1299205"/>
            <a:ext cx="2144000" cy="1843088"/>
          </a:xfrm>
          <a:prstGeom prst="rect">
            <a:avLst/>
          </a:prstGeom>
        </p:spPr>
      </p:pic>
    </p:spTree>
    <p:extLst>
      <p:ext uri="{BB962C8B-B14F-4D97-AF65-F5344CB8AC3E}">
        <p14:creationId xmlns:p14="http://schemas.microsoft.com/office/powerpoint/2010/main" val="410946956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A1F0-A762-3B95-A7EC-D1746DF42F90}"/>
              </a:ext>
            </a:extLst>
          </p:cNvPr>
          <p:cNvSpPr>
            <a:spLocks noGrp="1"/>
          </p:cNvSpPr>
          <p:nvPr>
            <p:ph type="ctrTitle"/>
          </p:nvPr>
        </p:nvSpPr>
        <p:spPr>
          <a:xfrm>
            <a:off x="258965" y="226881"/>
            <a:ext cx="11661693" cy="1029042"/>
          </a:xfrm>
        </p:spPr>
        <p:txBody>
          <a:bodyPr/>
          <a:lstStyle/>
          <a:p>
            <a:r>
              <a:rPr lang="en-US" b="1" dirty="0"/>
              <a:t>Impact of Campaigns &amp; Election</a:t>
            </a:r>
          </a:p>
        </p:txBody>
      </p:sp>
      <p:sp>
        <p:nvSpPr>
          <p:cNvPr id="3" name="Text Placeholder 2">
            <a:extLst>
              <a:ext uri="{FF2B5EF4-FFF2-40B4-BE49-F238E27FC236}">
                <a16:creationId xmlns:a16="http://schemas.microsoft.com/office/drawing/2014/main" id="{01DC577B-34FC-97AB-0200-22B63A0F62E3}"/>
              </a:ext>
            </a:extLst>
          </p:cNvPr>
          <p:cNvSpPr>
            <a:spLocks noGrp="1"/>
          </p:cNvSpPr>
          <p:nvPr>
            <p:ph type="body" sz="quarter" idx="10"/>
          </p:nvPr>
        </p:nvSpPr>
        <p:spPr>
          <a:xfrm>
            <a:off x="253999" y="1555844"/>
            <a:ext cx="8305210" cy="4542447"/>
          </a:xfrm>
        </p:spPr>
        <p:txBody>
          <a:bodyPr>
            <a:normAutofit/>
          </a:bodyPr>
          <a:lstStyle/>
          <a:p>
            <a:r>
              <a:rPr lang="en-US" dirty="0"/>
              <a:t>March Primary and Resignations = Huge Impact</a:t>
            </a:r>
          </a:p>
          <a:p>
            <a:pPr lvl="1"/>
            <a:r>
              <a:rPr lang="en-US" dirty="0"/>
              <a:t>Paxton Impeachment</a:t>
            </a:r>
          </a:p>
          <a:p>
            <a:pPr lvl="1"/>
            <a:r>
              <a:rPr lang="en-US" dirty="0"/>
              <a:t>Abbott on School Vouchers / School Choice</a:t>
            </a:r>
          </a:p>
          <a:p>
            <a:pPr lvl="1"/>
            <a:r>
              <a:rPr lang="en-US" dirty="0"/>
              <a:t>Party of Committee Chairs</a:t>
            </a:r>
          </a:p>
          <a:p>
            <a:r>
              <a:rPr lang="en-US" dirty="0"/>
              <a:t>November 5 General Election</a:t>
            </a:r>
          </a:p>
          <a:p>
            <a:r>
              <a:rPr lang="en-US" dirty="0"/>
              <a:t>Presidential Cabinet?</a:t>
            </a:r>
          </a:p>
          <a:p>
            <a:pPr lvl="1"/>
            <a:r>
              <a:rPr lang="en-US" dirty="0"/>
              <a:t>Lt. Governor Impact</a:t>
            </a:r>
          </a:p>
          <a:p>
            <a:r>
              <a:rPr lang="en-US" dirty="0"/>
              <a:t>Texas House Speaker</a:t>
            </a:r>
          </a:p>
          <a:p>
            <a:r>
              <a:rPr lang="en-US" dirty="0"/>
              <a:t>Committee Chairs</a:t>
            </a:r>
          </a:p>
          <a:p>
            <a:pPr marL="0" indent="0">
              <a:buNone/>
            </a:pPr>
            <a:endParaRPr lang="en-US" dirty="0"/>
          </a:p>
          <a:p>
            <a:endParaRPr lang="en-US" dirty="0"/>
          </a:p>
        </p:txBody>
      </p:sp>
      <p:pic>
        <p:nvPicPr>
          <p:cNvPr id="6" name="Picture 5" descr="A calculus formula">
            <a:extLst>
              <a:ext uri="{FF2B5EF4-FFF2-40B4-BE49-F238E27FC236}">
                <a16:creationId xmlns:a16="http://schemas.microsoft.com/office/drawing/2014/main" id="{8BE8077B-EBE0-0DE2-5B98-B46BB9A659E8}"/>
              </a:ext>
            </a:extLst>
          </p:cNvPr>
          <p:cNvPicPr>
            <a:picLocks noChangeAspect="1"/>
          </p:cNvPicPr>
          <p:nvPr/>
        </p:nvPicPr>
        <p:blipFill>
          <a:blip r:embed="rId2"/>
          <a:stretch>
            <a:fillRect/>
          </a:stretch>
        </p:blipFill>
        <p:spPr>
          <a:xfrm>
            <a:off x="7980312" y="2203373"/>
            <a:ext cx="3674502" cy="2451253"/>
          </a:xfrm>
          <a:prstGeom prst="rect">
            <a:avLst/>
          </a:prstGeom>
          <a:ln w="22225">
            <a:solidFill>
              <a:schemeClr val="accent1"/>
            </a:solidFill>
          </a:ln>
        </p:spPr>
      </p:pic>
    </p:spTree>
    <p:extLst>
      <p:ext uri="{BB962C8B-B14F-4D97-AF65-F5344CB8AC3E}">
        <p14:creationId xmlns:p14="http://schemas.microsoft.com/office/powerpoint/2010/main" val="239239808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87AB-8CBF-CCDA-1322-1FD467F14851}"/>
              </a:ext>
            </a:extLst>
          </p:cNvPr>
          <p:cNvSpPr>
            <a:spLocks noGrp="1"/>
          </p:cNvSpPr>
          <p:nvPr>
            <p:ph type="ctrTitle"/>
          </p:nvPr>
        </p:nvSpPr>
        <p:spPr>
          <a:xfrm>
            <a:off x="258965" y="226881"/>
            <a:ext cx="11661693" cy="984974"/>
          </a:xfrm>
        </p:spPr>
        <p:txBody>
          <a:bodyPr/>
          <a:lstStyle/>
          <a:p>
            <a:r>
              <a:rPr lang="en-US" b="1" dirty="0"/>
              <a:t>Education and Advocacy Materials</a:t>
            </a:r>
            <a:r>
              <a:rPr lang="en-US" dirty="0"/>
              <a:t>:</a:t>
            </a:r>
          </a:p>
        </p:txBody>
      </p:sp>
      <p:sp>
        <p:nvSpPr>
          <p:cNvPr id="3" name="Text Placeholder 2">
            <a:extLst>
              <a:ext uri="{FF2B5EF4-FFF2-40B4-BE49-F238E27FC236}">
                <a16:creationId xmlns:a16="http://schemas.microsoft.com/office/drawing/2014/main" id="{6BDECC06-D41B-09A0-D8A3-293F6EEEC24C}"/>
              </a:ext>
            </a:extLst>
          </p:cNvPr>
          <p:cNvSpPr>
            <a:spLocks noGrp="1"/>
          </p:cNvSpPr>
          <p:nvPr>
            <p:ph type="body" sz="quarter" idx="10"/>
          </p:nvPr>
        </p:nvSpPr>
        <p:spPr>
          <a:xfrm>
            <a:off x="253999" y="1410159"/>
            <a:ext cx="9771350" cy="4688133"/>
          </a:xfrm>
        </p:spPr>
        <p:txBody>
          <a:bodyPr>
            <a:normAutofit fontScale="92500" lnSpcReduction="10000"/>
          </a:bodyPr>
          <a:lstStyle/>
          <a:p>
            <a:pPr marL="0" indent="0">
              <a:buNone/>
            </a:pPr>
            <a:r>
              <a:rPr lang="en-US" dirty="0"/>
              <a:t>THA White Papers &amp; Reports:</a:t>
            </a:r>
          </a:p>
          <a:p>
            <a:r>
              <a:rPr lang="en-US" dirty="0"/>
              <a:t>The Value of Texas Hospitals</a:t>
            </a:r>
          </a:p>
          <a:p>
            <a:r>
              <a:rPr lang="en-US" dirty="0"/>
              <a:t>Impact of Government Underpayments &amp; Uninsured</a:t>
            </a:r>
          </a:p>
          <a:p>
            <a:r>
              <a:rPr lang="en-US" dirty="0"/>
              <a:t>EMTALA</a:t>
            </a:r>
          </a:p>
          <a:p>
            <a:r>
              <a:rPr lang="en-US" dirty="0"/>
              <a:t>Nonprofit Charity Care &amp; Community Benefits </a:t>
            </a:r>
          </a:p>
          <a:p>
            <a:r>
              <a:rPr lang="en-US" dirty="0"/>
              <a:t>Oppose Facility Fee Cuts</a:t>
            </a:r>
          </a:p>
          <a:p>
            <a:r>
              <a:rPr lang="en-US" dirty="0"/>
              <a:t>Oppose Site Neutral Payment Cuts</a:t>
            </a:r>
          </a:p>
          <a:p>
            <a:r>
              <a:rPr lang="en-US" dirty="0"/>
              <a:t>Solutions to Improve the Healthcare Workforce</a:t>
            </a:r>
          </a:p>
          <a:p>
            <a:endParaRPr lang="en-US" dirty="0"/>
          </a:p>
          <a:p>
            <a:r>
              <a:rPr lang="en-US" dirty="0">
                <a:hlinkClick r:id="rId2"/>
              </a:rPr>
              <a:t>THA White Papers &amp; Reports - Texas Hospital Association</a:t>
            </a:r>
            <a:r>
              <a:rPr lang="en-US" dirty="0"/>
              <a:t> </a:t>
            </a:r>
          </a:p>
        </p:txBody>
      </p:sp>
      <p:pic>
        <p:nvPicPr>
          <p:cNvPr id="4" name="2F90A2F5-5566-4CC5-8832-D9C676D8603B">
            <a:extLst>
              <a:ext uri="{FF2B5EF4-FFF2-40B4-BE49-F238E27FC236}">
                <a16:creationId xmlns:a16="http://schemas.microsoft.com/office/drawing/2014/main" id="{8A35DDA9-CC78-1954-8B1E-7781480889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14505" y="1630111"/>
            <a:ext cx="2723496" cy="35977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726922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8039-BD5F-2417-456A-3ACCB479B116}"/>
              </a:ext>
            </a:extLst>
          </p:cNvPr>
          <p:cNvSpPr>
            <a:spLocks noGrp="1"/>
          </p:cNvSpPr>
          <p:nvPr>
            <p:ph type="ctrTitle"/>
          </p:nvPr>
        </p:nvSpPr>
        <p:spPr>
          <a:xfrm>
            <a:off x="258965" y="226882"/>
            <a:ext cx="11661693" cy="907856"/>
          </a:xfrm>
        </p:spPr>
        <p:txBody>
          <a:bodyPr/>
          <a:lstStyle/>
          <a:p>
            <a:r>
              <a:rPr lang="en-US" dirty="0"/>
              <a:t>Register for an Upcoming THA Town Hall</a:t>
            </a:r>
            <a:endParaRPr lang="en-US" b="1" dirty="0"/>
          </a:p>
        </p:txBody>
      </p:sp>
      <p:sp>
        <p:nvSpPr>
          <p:cNvPr id="3" name="Text Placeholder 2">
            <a:extLst>
              <a:ext uri="{FF2B5EF4-FFF2-40B4-BE49-F238E27FC236}">
                <a16:creationId xmlns:a16="http://schemas.microsoft.com/office/drawing/2014/main" id="{E1BC14F8-6CB5-2236-6957-C616B4E92421}"/>
              </a:ext>
            </a:extLst>
          </p:cNvPr>
          <p:cNvSpPr>
            <a:spLocks noGrp="1"/>
          </p:cNvSpPr>
          <p:nvPr>
            <p:ph type="body" sz="quarter" idx="10"/>
          </p:nvPr>
        </p:nvSpPr>
        <p:spPr>
          <a:xfrm>
            <a:off x="258965" y="1844028"/>
            <a:ext cx="11127173" cy="3553595"/>
          </a:xfrm>
        </p:spPr>
        <p:txBody>
          <a:bodyPr vert="horz" lIns="91440" tIns="45720" rIns="91440" bIns="45720" rtlCol="0" anchor="t">
            <a:normAutofit/>
          </a:bodyPr>
          <a:lstStyle/>
          <a:p>
            <a:r>
              <a:rPr lang="en-US" b="1" dirty="0"/>
              <a:t>Legislative Budget and Session Outlook</a:t>
            </a:r>
            <a:r>
              <a:rPr lang="en-US" dirty="0"/>
              <a:t> with Comptroller Glenn </a:t>
            </a:r>
            <a:r>
              <a:rPr lang="en-US" dirty="0" err="1"/>
              <a:t>Hegar</a:t>
            </a:r>
            <a:endParaRPr lang="en-US" dirty="0"/>
          </a:p>
          <a:p>
            <a:pPr lvl="1"/>
            <a:r>
              <a:rPr lang="en-US" dirty="0"/>
              <a:t>Oct. 15 from 10-11 a.m. CT</a:t>
            </a:r>
          </a:p>
          <a:p>
            <a:r>
              <a:rPr lang="en-US" b="1" dirty="0"/>
              <a:t>Federal Policy Priorities</a:t>
            </a:r>
            <a:r>
              <a:rPr lang="en-US" dirty="0"/>
              <a:t> with U.S. Rep. Lloyd Doggett</a:t>
            </a:r>
          </a:p>
          <a:p>
            <a:pPr lvl="1"/>
            <a:r>
              <a:rPr lang="en-US" dirty="0"/>
              <a:t>Oct. 22 from 2-3 p.m. CT</a:t>
            </a:r>
          </a:p>
          <a:p>
            <a:r>
              <a:rPr lang="en-US" b="1" dirty="0"/>
              <a:t>State Legislative Priorities</a:t>
            </a:r>
          </a:p>
          <a:p>
            <a:pPr lvl="1"/>
            <a:r>
              <a:rPr lang="en-US" dirty="0"/>
              <a:t>TBD</a:t>
            </a:r>
          </a:p>
          <a:p>
            <a:pPr marL="0" indent="0">
              <a:buNone/>
            </a:pPr>
            <a:endParaRPr lang="en-US" dirty="0"/>
          </a:p>
        </p:txBody>
      </p:sp>
      <p:sp>
        <p:nvSpPr>
          <p:cNvPr id="5" name="Title 1">
            <a:extLst>
              <a:ext uri="{FF2B5EF4-FFF2-40B4-BE49-F238E27FC236}">
                <a16:creationId xmlns:a16="http://schemas.microsoft.com/office/drawing/2014/main" id="{96918D4C-E1D0-B507-8A7C-7055189CED13}"/>
              </a:ext>
            </a:extLst>
          </p:cNvPr>
          <p:cNvSpPr txBox="1">
            <a:spLocks/>
          </p:cNvSpPr>
          <p:nvPr/>
        </p:nvSpPr>
        <p:spPr>
          <a:xfrm>
            <a:off x="271342" y="680810"/>
            <a:ext cx="11661693" cy="9078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0" i="0" kern="1200" baseline="0">
                <a:solidFill>
                  <a:schemeClr val="accent1"/>
                </a:solidFill>
                <a:latin typeface="FreightSans Pro Light" charset="0"/>
                <a:ea typeface="FreightSans Pro Light" charset="0"/>
                <a:cs typeface="FreightSans Pro Light" charset="0"/>
              </a:defRPr>
            </a:lvl1pPr>
          </a:lstStyle>
          <a:p>
            <a:r>
              <a:rPr lang="en-US" sz="2400" dirty="0"/>
              <a:t>All events will be virtual, register now at </a:t>
            </a:r>
            <a:r>
              <a:rPr lang="en-US" sz="2400" b="1" dirty="0">
                <a:hlinkClick r:id="rId2"/>
              </a:rPr>
              <a:t>tha.org/events-education/townhalls/</a:t>
            </a:r>
            <a:endParaRPr lang="en-US" sz="2400" b="1" dirty="0"/>
          </a:p>
        </p:txBody>
      </p:sp>
    </p:spTree>
    <p:extLst>
      <p:ext uri="{BB962C8B-B14F-4D97-AF65-F5344CB8AC3E}">
        <p14:creationId xmlns:p14="http://schemas.microsoft.com/office/powerpoint/2010/main" val="39960056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33C5-F8D9-4803-A96B-BC3200AC114F}"/>
              </a:ext>
            </a:extLst>
          </p:cNvPr>
          <p:cNvSpPr>
            <a:spLocks noGrp="1"/>
          </p:cNvSpPr>
          <p:nvPr>
            <p:ph type="ctrTitle"/>
          </p:nvPr>
        </p:nvSpPr>
        <p:spPr>
          <a:xfrm>
            <a:off x="258965" y="9298"/>
            <a:ext cx="11661693" cy="1039573"/>
          </a:xfrm>
        </p:spPr>
        <p:txBody>
          <a:bodyPr>
            <a:normAutofit/>
          </a:bodyPr>
          <a:lstStyle/>
          <a:p>
            <a:r>
              <a:rPr lang="en-US" b="1" dirty="0"/>
              <a:t>#1 Concern for Texas Hospitals: Workforce</a:t>
            </a:r>
          </a:p>
        </p:txBody>
      </p:sp>
      <p:sp>
        <p:nvSpPr>
          <p:cNvPr id="3" name="Text Placeholder 2">
            <a:extLst>
              <a:ext uri="{FF2B5EF4-FFF2-40B4-BE49-F238E27FC236}">
                <a16:creationId xmlns:a16="http://schemas.microsoft.com/office/drawing/2014/main" id="{E0E27F98-9459-43FC-8B1C-51DB16CF2E28}"/>
              </a:ext>
            </a:extLst>
          </p:cNvPr>
          <p:cNvSpPr>
            <a:spLocks noGrp="1"/>
          </p:cNvSpPr>
          <p:nvPr>
            <p:ph type="body" sz="quarter" idx="10"/>
          </p:nvPr>
        </p:nvSpPr>
        <p:spPr>
          <a:xfrm>
            <a:off x="253997" y="1181528"/>
            <a:ext cx="9196907" cy="5177709"/>
          </a:xfrm>
        </p:spPr>
        <p:txBody>
          <a:bodyPr>
            <a:normAutofit fontScale="92500" lnSpcReduction="20000"/>
          </a:bodyPr>
          <a:lstStyle/>
          <a:p>
            <a:pPr marL="0" indent="0">
              <a:buNone/>
            </a:pPr>
            <a:r>
              <a:rPr lang="en-US" dirty="0"/>
              <a:t>Pipeline: Increase funding to increase the health care workforce = critical Texas infrastructure.</a:t>
            </a:r>
          </a:p>
          <a:p>
            <a:r>
              <a:rPr lang="en-US" dirty="0"/>
              <a:t>64% of hospital had reduced services due to staff shortages</a:t>
            </a:r>
          </a:p>
          <a:p>
            <a:r>
              <a:rPr lang="en-US" dirty="0"/>
              <a:t>15,709 qualified applicants turned away from the state’s nursing schools in 2021, per Texas Center for Nursing Workforce Studies</a:t>
            </a:r>
          </a:p>
          <a:p>
            <a:endParaRPr lang="en-US" sz="1000" dirty="0"/>
          </a:p>
          <a:p>
            <a:r>
              <a:rPr lang="en-US" dirty="0"/>
              <a:t>Funding in HB 1:</a:t>
            </a:r>
          </a:p>
          <a:p>
            <a:pPr lvl="1"/>
            <a:r>
              <a:rPr lang="en-US" dirty="0"/>
              <a:t>Professional Nursing Shortage Reduction Program for Texas nursing school faculty supplements and clinicals =  $46.8M biennium (+$27.9M).</a:t>
            </a:r>
          </a:p>
          <a:p>
            <a:pPr lvl="1"/>
            <a:r>
              <a:rPr lang="en-US" dirty="0"/>
              <a:t>Nursing Scholarships = new $25M biennium (tied to SB 25).</a:t>
            </a:r>
          </a:p>
          <a:p>
            <a:pPr lvl="1"/>
            <a:r>
              <a:rPr lang="en-US" dirty="0"/>
              <a:t>Nurse Faculty Loan Repayment Program = $7M biennium (+$4M).</a:t>
            </a:r>
          </a:p>
          <a:p>
            <a:pPr lvl="1"/>
            <a:r>
              <a:rPr lang="en-US" dirty="0"/>
              <a:t>Behavioral Health Loan Repayment Program = $28M (+$26M).</a:t>
            </a:r>
          </a:p>
          <a:p>
            <a:pPr lvl="1"/>
            <a:r>
              <a:rPr lang="en-US" dirty="0"/>
              <a:t>Maintain GME funds for physicians at 1.1 to 1 ratio = $233M (+$34M)</a:t>
            </a:r>
          </a:p>
          <a:p>
            <a:pPr lvl="1"/>
            <a:r>
              <a:rPr lang="en-US" dirty="0"/>
              <a:t>Physician Education Loan Repayment Program = $35.5M (+$6M) </a:t>
            </a:r>
          </a:p>
          <a:p>
            <a:pPr lvl="1"/>
            <a:r>
              <a:rPr lang="en-US" dirty="0"/>
              <a:t>Family Practice Residency Program = $16.5M (+$7M)</a:t>
            </a:r>
          </a:p>
          <a:p>
            <a:pPr lvl="1"/>
            <a:r>
              <a:rPr lang="en-US" dirty="0"/>
              <a:t>Rural Residency Physician Program created with new $3M</a:t>
            </a:r>
            <a:endParaRPr lang="en-US" sz="500" dirty="0"/>
          </a:p>
        </p:txBody>
      </p:sp>
      <p:pic>
        <p:nvPicPr>
          <p:cNvPr id="5" name="Picture 4">
            <a:extLst>
              <a:ext uri="{FF2B5EF4-FFF2-40B4-BE49-F238E27FC236}">
                <a16:creationId xmlns:a16="http://schemas.microsoft.com/office/drawing/2014/main" id="{72122E30-2965-09D1-F7FB-596B073C224B}"/>
              </a:ext>
            </a:extLst>
          </p:cNvPr>
          <p:cNvPicPr>
            <a:picLocks noChangeAspect="1"/>
          </p:cNvPicPr>
          <p:nvPr/>
        </p:nvPicPr>
        <p:blipFill rotWithShape="1">
          <a:blip r:embed="rId3"/>
          <a:srcRect l="13928" t="12347" r="39924" b="3022"/>
          <a:stretch/>
        </p:blipFill>
        <p:spPr>
          <a:xfrm>
            <a:off x="9450904" y="4317770"/>
            <a:ext cx="1630874" cy="162005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56D378C-E52E-40A0-B0EA-2F4400A178B2}"/>
              </a:ext>
            </a:extLst>
          </p:cNvPr>
          <p:cNvPicPr>
            <a:picLocks noChangeAspect="1"/>
          </p:cNvPicPr>
          <p:nvPr/>
        </p:nvPicPr>
        <p:blipFill>
          <a:blip r:embed="rId4"/>
          <a:stretch>
            <a:fillRect/>
          </a:stretch>
        </p:blipFill>
        <p:spPr>
          <a:xfrm>
            <a:off x="9679398" y="1478968"/>
            <a:ext cx="2323555" cy="2998753"/>
          </a:xfrm>
          <a:prstGeom prst="rect">
            <a:avLst/>
          </a:prstGeom>
        </p:spPr>
      </p:pic>
    </p:spTree>
    <p:extLst>
      <p:ext uri="{BB962C8B-B14F-4D97-AF65-F5344CB8AC3E}">
        <p14:creationId xmlns:p14="http://schemas.microsoft.com/office/powerpoint/2010/main" val="259266597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B9CD-3828-4BFB-A180-2351F29C1F3D}"/>
              </a:ext>
            </a:extLst>
          </p:cNvPr>
          <p:cNvSpPr>
            <a:spLocks noGrp="1"/>
          </p:cNvSpPr>
          <p:nvPr>
            <p:ph type="ctrTitle"/>
          </p:nvPr>
        </p:nvSpPr>
        <p:spPr>
          <a:xfrm>
            <a:off x="258965" y="-57933"/>
            <a:ext cx="11661693" cy="1248780"/>
          </a:xfrm>
        </p:spPr>
        <p:txBody>
          <a:bodyPr/>
          <a:lstStyle/>
          <a:p>
            <a:r>
              <a:rPr lang="en-US" b="1" dirty="0"/>
              <a:t>Hospital Funding in the 2023 State Budget</a:t>
            </a:r>
          </a:p>
        </p:txBody>
      </p:sp>
      <p:sp>
        <p:nvSpPr>
          <p:cNvPr id="3" name="Text Placeholder 2">
            <a:extLst>
              <a:ext uri="{FF2B5EF4-FFF2-40B4-BE49-F238E27FC236}">
                <a16:creationId xmlns:a16="http://schemas.microsoft.com/office/drawing/2014/main" id="{E0C55A53-BBDB-4D94-8DDF-C6FB7A6CC4F6}"/>
              </a:ext>
            </a:extLst>
          </p:cNvPr>
          <p:cNvSpPr>
            <a:spLocks noGrp="1"/>
          </p:cNvSpPr>
          <p:nvPr>
            <p:ph type="body" sz="quarter" idx="10"/>
          </p:nvPr>
        </p:nvSpPr>
        <p:spPr>
          <a:xfrm>
            <a:off x="258965" y="1320800"/>
            <a:ext cx="8932380" cy="5156199"/>
          </a:xfrm>
        </p:spPr>
        <p:txBody>
          <a:bodyPr>
            <a:normAutofit lnSpcReduction="10000"/>
          </a:bodyPr>
          <a:lstStyle/>
          <a:p>
            <a:r>
              <a:rPr lang="en-US" b="1" dirty="0"/>
              <a:t>Increased state funding of Medicaid</a:t>
            </a:r>
            <a:r>
              <a:rPr lang="en-US" dirty="0"/>
              <a:t>:</a:t>
            </a:r>
          </a:p>
          <a:p>
            <a:pPr lvl="1"/>
            <a:r>
              <a:rPr lang="en-US" dirty="0"/>
              <a:t>All Medicaid funding $12B increase over previous biennium</a:t>
            </a:r>
          </a:p>
          <a:p>
            <a:pPr lvl="1"/>
            <a:r>
              <a:rPr lang="en-US" dirty="0"/>
              <a:t>Trauma, safety net and rural (increased) hospitals add-ons</a:t>
            </a:r>
          </a:p>
          <a:p>
            <a:r>
              <a:rPr lang="en-US" b="1" dirty="0"/>
              <a:t>12 Month Post Partum Medicaid Coverage </a:t>
            </a:r>
            <a:r>
              <a:rPr lang="en-US" dirty="0"/>
              <a:t>began March 1 </a:t>
            </a:r>
          </a:p>
          <a:p>
            <a:r>
              <a:rPr lang="en-US" b="1" dirty="0"/>
              <a:t>Inpatient Community Psychiatric Beds Increased</a:t>
            </a:r>
            <a:r>
              <a:rPr lang="en-US" dirty="0"/>
              <a:t> </a:t>
            </a:r>
          </a:p>
          <a:p>
            <a:pPr lvl="1"/>
            <a:r>
              <a:rPr lang="en-US" dirty="0"/>
              <a:t>$100.1 million over biennium to contract for 170 competency restoration beds</a:t>
            </a:r>
          </a:p>
          <a:p>
            <a:pPr lvl="1"/>
            <a:r>
              <a:rPr lang="en-US" dirty="0"/>
              <a:t>$206.3 million over biennium to maintain existing capacity and 193 additional state purchased beds (70 rural;123 urban)</a:t>
            </a:r>
          </a:p>
          <a:p>
            <a:pPr lvl="1"/>
            <a:r>
              <a:rPr lang="en-US" dirty="0"/>
              <a:t>$13.7 million for beds in Uvalde</a:t>
            </a:r>
          </a:p>
          <a:p>
            <a:pPr lvl="1"/>
            <a:r>
              <a:rPr lang="en-US" dirty="0"/>
              <a:t>Prioritizes 20 beds for DFPS conservatorship.</a:t>
            </a:r>
          </a:p>
          <a:p>
            <a:pPr lvl="1"/>
            <a:r>
              <a:rPr lang="en-US" b="1" dirty="0"/>
              <a:t>Total: $306.4 million over biennium allocated to additional beds</a:t>
            </a:r>
            <a:r>
              <a:rPr lang="en-US" dirty="0"/>
              <a:t>.</a:t>
            </a:r>
          </a:p>
          <a:p>
            <a:r>
              <a:rPr lang="en-US" b="1" dirty="0"/>
              <a:t>$2 Billion for construction and improvements at State Hospitals</a:t>
            </a:r>
          </a:p>
          <a:p>
            <a:endParaRPr lang="en-US" dirty="0"/>
          </a:p>
          <a:p>
            <a:endParaRPr lang="en-US" dirty="0">
              <a:highlight>
                <a:srgbClr val="FFFF00"/>
              </a:highlight>
            </a:endParaRPr>
          </a:p>
        </p:txBody>
      </p:sp>
      <p:pic>
        <p:nvPicPr>
          <p:cNvPr id="4" name="Picture 3">
            <a:extLst>
              <a:ext uri="{FF2B5EF4-FFF2-40B4-BE49-F238E27FC236}">
                <a16:creationId xmlns:a16="http://schemas.microsoft.com/office/drawing/2014/main" id="{BBA26621-906F-6040-AE4E-FF8A04039032}"/>
              </a:ext>
            </a:extLst>
          </p:cNvPr>
          <p:cNvPicPr>
            <a:picLocks noChangeAspect="1"/>
          </p:cNvPicPr>
          <p:nvPr/>
        </p:nvPicPr>
        <p:blipFill>
          <a:blip r:embed="rId3"/>
          <a:stretch>
            <a:fillRect/>
          </a:stretch>
        </p:blipFill>
        <p:spPr>
          <a:xfrm>
            <a:off x="8920003" y="898244"/>
            <a:ext cx="3000655" cy="3000655"/>
          </a:xfrm>
          <a:prstGeom prst="rect">
            <a:avLst/>
          </a:prstGeom>
        </p:spPr>
      </p:pic>
    </p:spTree>
    <p:extLst>
      <p:ext uri="{BB962C8B-B14F-4D97-AF65-F5344CB8AC3E}">
        <p14:creationId xmlns:p14="http://schemas.microsoft.com/office/powerpoint/2010/main" val="32200795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B9CD-3828-4BFB-A180-2351F29C1F3D}"/>
              </a:ext>
            </a:extLst>
          </p:cNvPr>
          <p:cNvSpPr>
            <a:spLocks noGrp="1"/>
          </p:cNvSpPr>
          <p:nvPr>
            <p:ph type="ctrTitle"/>
          </p:nvPr>
        </p:nvSpPr>
        <p:spPr>
          <a:xfrm>
            <a:off x="258965" y="-57933"/>
            <a:ext cx="11661693" cy="1248780"/>
          </a:xfrm>
        </p:spPr>
        <p:txBody>
          <a:bodyPr/>
          <a:lstStyle/>
          <a:p>
            <a:r>
              <a:rPr lang="en-US" b="1" dirty="0"/>
              <a:t>Hospital Funding in the State Budget cont.</a:t>
            </a:r>
          </a:p>
        </p:txBody>
      </p:sp>
      <p:sp>
        <p:nvSpPr>
          <p:cNvPr id="3" name="Text Placeholder 2">
            <a:extLst>
              <a:ext uri="{FF2B5EF4-FFF2-40B4-BE49-F238E27FC236}">
                <a16:creationId xmlns:a16="http://schemas.microsoft.com/office/drawing/2014/main" id="{E0C55A53-BBDB-4D94-8DDF-C6FB7A6CC4F6}"/>
              </a:ext>
            </a:extLst>
          </p:cNvPr>
          <p:cNvSpPr>
            <a:spLocks noGrp="1"/>
          </p:cNvSpPr>
          <p:nvPr>
            <p:ph type="body" sz="quarter" idx="10"/>
          </p:nvPr>
        </p:nvSpPr>
        <p:spPr>
          <a:xfrm>
            <a:off x="258965" y="1346200"/>
            <a:ext cx="8521338" cy="4963161"/>
          </a:xfrm>
        </p:spPr>
        <p:txBody>
          <a:bodyPr>
            <a:normAutofit/>
          </a:bodyPr>
          <a:lstStyle/>
          <a:p>
            <a:r>
              <a:rPr lang="en-US" b="1" dirty="0"/>
              <a:t>Trauma Fund Maintained</a:t>
            </a:r>
            <a:r>
              <a:rPr lang="en-US" dirty="0"/>
              <a:t> at $226M over biennium</a:t>
            </a:r>
          </a:p>
          <a:p>
            <a:pPr lvl="1"/>
            <a:r>
              <a:rPr lang="en-US" dirty="0"/>
              <a:t>+ $3.3M AF more for RACS</a:t>
            </a:r>
          </a:p>
          <a:p>
            <a:pPr lvl="1"/>
            <a:r>
              <a:rPr lang="en-US" dirty="0"/>
              <a:t>Rider 37 directs HHSC to report on uncompensated trauma care</a:t>
            </a:r>
          </a:p>
          <a:p>
            <a:r>
              <a:rPr lang="en-US" b="1" dirty="0"/>
              <a:t>Rural Hospital Funding Increases</a:t>
            </a:r>
            <a:r>
              <a:rPr lang="en-US" dirty="0"/>
              <a:t>:</a:t>
            </a:r>
          </a:p>
          <a:p>
            <a:pPr lvl="1"/>
            <a:r>
              <a:rPr lang="en-US" dirty="0"/>
              <a:t>Inflation adjustment increase of $213M AF biennium </a:t>
            </a:r>
          </a:p>
          <a:p>
            <a:pPr lvl="1"/>
            <a:r>
              <a:rPr lang="en-US" dirty="0"/>
              <a:t>L&amp;D add-on increased to $1500 from $500 ($47M AF)</a:t>
            </a:r>
          </a:p>
          <a:p>
            <a:pPr lvl="1"/>
            <a:r>
              <a:rPr lang="en-US" dirty="0"/>
              <a:t>$50M for rural financial stabilization grants</a:t>
            </a:r>
          </a:p>
          <a:p>
            <a:pPr lvl="1"/>
            <a:r>
              <a:rPr lang="en-US" dirty="0"/>
              <a:t>$7.4M GR for rural telepsychiatry consultations (HHSC Rider 56)</a:t>
            </a:r>
          </a:p>
          <a:p>
            <a:pPr lvl="1"/>
            <a:r>
              <a:rPr lang="en-US" dirty="0"/>
              <a:t>Definition of “Rural” updated post-census</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BBA26621-906F-6040-AE4E-FF8A04039032}"/>
              </a:ext>
            </a:extLst>
          </p:cNvPr>
          <p:cNvPicPr>
            <a:picLocks noChangeAspect="1"/>
          </p:cNvPicPr>
          <p:nvPr/>
        </p:nvPicPr>
        <p:blipFill>
          <a:blip r:embed="rId3"/>
          <a:stretch>
            <a:fillRect/>
          </a:stretch>
        </p:blipFill>
        <p:spPr>
          <a:xfrm>
            <a:off x="8937830" y="844952"/>
            <a:ext cx="2982828" cy="2982828"/>
          </a:xfrm>
          <a:prstGeom prst="rect">
            <a:avLst/>
          </a:prstGeom>
        </p:spPr>
      </p:pic>
    </p:spTree>
    <p:extLst>
      <p:ext uri="{BB962C8B-B14F-4D97-AF65-F5344CB8AC3E}">
        <p14:creationId xmlns:p14="http://schemas.microsoft.com/office/powerpoint/2010/main" val="17376315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4D05-D380-4804-B459-8ED5C903A2A8}"/>
              </a:ext>
            </a:extLst>
          </p:cNvPr>
          <p:cNvSpPr>
            <a:spLocks noGrp="1"/>
          </p:cNvSpPr>
          <p:nvPr>
            <p:ph type="ctrTitle"/>
          </p:nvPr>
        </p:nvSpPr>
        <p:spPr>
          <a:xfrm>
            <a:off x="258965" y="226882"/>
            <a:ext cx="11661693" cy="872454"/>
          </a:xfrm>
        </p:spPr>
        <p:txBody>
          <a:bodyPr>
            <a:normAutofit/>
          </a:bodyPr>
          <a:lstStyle/>
          <a:p>
            <a:r>
              <a:rPr lang="en-US" b="1" dirty="0"/>
              <a:t>Legislative Challenges Were Significant in 2023</a:t>
            </a:r>
          </a:p>
        </p:txBody>
      </p:sp>
      <p:sp>
        <p:nvSpPr>
          <p:cNvPr id="3" name="Text Placeholder 2">
            <a:extLst>
              <a:ext uri="{FF2B5EF4-FFF2-40B4-BE49-F238E27FC236}">
                <a16:creationId xmlns:a16="http://schemas.microsoft.com/office/drawing/2014/main" id="{8EBBDFBC-E010-4808-A983-8B7409BBBC9E}"/>
              </a:ext>
            </a:extLst>
          </p:cNvPr>
          <p:cNvSpPr>
            <a:spLocks noGrp="1"/>
          </p:cNvSpPr>
          <p:nvPr>
            <p:ph type="body" sz="quarter" idx="10"/>
          </p:nvPr>
        </p:nvSpPr>
        <p:spPr>
          <a:xfrm>
            <a:off x="253998" y="1307691"/>
            <a:ext cx="8988325" cy="4994786"/>
          </a:xfrm>
        </p:spPr>
        <p:txBody>
          <a:bodyPr>
            <a:normAutofit fontScale="77500" lnSpcReduction="20000"/>
          </a:bodyPr>
          <a:lstStyle/>
          <a:p>
            <a:pPr marL="0" indent="0">
              <a:buNone/>
            </a:pPr>
            <a:r>
              <a:rPr lang="en-US" dirty="0"/>
              <a:t>House Select Committee on Health Care, charged with looking at “excessive health care costs”:</a:t>
            </a:r>
          </a:p>
          <a:p>
            <a:r>
              <a:rPr lang="en-US" dirty="0"/>
              <a:t>Legislation banning all hospital outpayment payments, defined as “facility fees”, </a:t>
            </a:r>
            <a:r>
              <a:rPr lang="en-US" b="1" dirty="0">
                <a:solidFill>
                  <a:srgbClr val="FF0000"/>
                </a:solidFill>
              </a:rPr>
              <a:t>died</a:t>
            </a:r>
            <a:r>
              <a:rPr lang="en-US" dirty="0"/>
              <a:t>. Health insurance backed bill. (HB 1692 and SB 1275)</a:t>
            </a:r>
          </a:p>
          <a:p>
            <a:r>
              <a:rPr lang="en-US" dirty="0"/>
              <a:t>Legislation forcing hospitals to accept a government-set rate for services provided outside of insurance, despite charity care requirements, </a:t>
            </a:r>
            <a:r>
              <a:rPr lang="en-US" b="1" dirty="0">
                <a:solidFill>
                  <a:srgbClr val="FF0000"/>
                </a:solidFill>
              </a:rPr>
              <a:t>died</a:t>
            </a:r>
            <a:r>
              <a:rPr lang="en-US" dirty="0"/>
              <a:t>. The rate would be set at the lowest commercial contracted rate. (HB 633)</a:t>
            </a:r>
          </a:p>
          <a:p>
            <a:r>
              <a:rPr lang="en-US" dirty="0"/>
              <a:t>Legislation requiring a 10-person legislative committee to establish government-set hospital rates for ERS, TRS, UT and A&amp;M plans </a:t>
            </a:r>
            <a:r>
              <a:rPr lang="en-US" b="1" dirty="0">
                <a:solidFill>
                  <a:srgbClr val="FF0000"/>
                </a:solidFill>
              </a:rPr>
              <a:t>died</a:t>
            </a:r>
            <a:r>
              <a:rPr lang="en-US" dirty="0"/>
              <a:t>. This would have superseded existing private market negotiations with health plans for one of 11 Texans with private insurance. (HB 5186) </a:t>
            </a:r>
          </a:p>
          <a:p>
            <a:r>
              <a:rPr lang="en-US" dirty="0"/>
              <a:t>Legislation allowing health insurance companies to sell deregulated insurance-like products free from consumer protections existing in law </a:t>
            </a:r>
            <a:r>
              <a:rPr lang="en-US" b="1" dirty="0">
                <a:solidFill>
                  <a:srgbClr val="FF0000"/>
                </a:solidFill>
              </a:rPr>
              <a:t>died</a:t>
            </a:r>
            <a:r>
              <a:rPr lang="en-US" dirty="0"/>
              <a:t>. The bill would have created more uncompensated care. (HB 1001) </a:t>
            </a:r>
          </a:p>
          <a:p>
            <a:r>
              <a:rPr lang="en-US" dirty="0"/>
              <a:t>Legislation to create a health insurance think tank to review all health insurance requirements, putting health insurance companies in the driver’s seat of determining regulations and coverage, </a:t>
            </a:r>
            <a:r>
              <a:rPr lang="en-US" b="1" dirty="0">
                <a:solidFill>
                  <a:srgbClr val="FF0000"/>
                </a:solidFill>
              </a:rPr>
              <a:t>died</a:t>
            </a:r>
            <a:r>
              <a:rPr lang="en-US" dirty="0"/>
              <a:t>. (HB 2403 / SB 1581)</a:t>
            </a:r>
          </a:p>
        </p:txBody>
      </p:sp>
      <p:pic>
        <p:nvPicPr>
          <p:cNvPr id="1026" name="Picture 2">
            <a:extLst>
              <a:ext uri="{FF2B5EF4-FFF2-40B4-BE49-F238E27FC236}">
                <a16:creationId xmlns:a16="http://schemas.microsoft.com/office/drawing/2014/main" id="{CF18EB69-B1F0-4A1B-B5F1-3D098551D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0142" y="1796559"/>
            <a:ext cx="2550516" cy="1912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3223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5B40-6A73-5B0A-A868-BE891D4A4533}"/>
              </a:ext>
            </a:extLst>
          </p:cNvPr>
          <p:cNvSpPr>
            <a:spLocks noGrp="1"/>
          </p:cNvSpPr>
          <p:nvPr>
            <p:ph type="ctrTitle"/>
          </p:nvPr>
        </p:nvSpPr>
        <p:spPr>
          <a:xfrm>
            <a:off x="258965" y="226881"/>
            <a:ext cx="11661693" cy="910543"/>
          </a:xfrm>
        </p:spPr>
        <p:txBody>
          <a:bodyPr/>
          <a:lstStyle/>
          <a:p>
            <a:r>
              <a:rPr lang="en-US" b="1" dirty="0"/>
              <a:t>Legislator Quotes from 2023</a:t>
            </a:r>
          </a:p>
        </p:txBody>
      </p:sp>
      <p:sp>
        <p:nvSpPr>
          <p:cNvPr id="3" name="Text Placeholder 2">
            <a:extLst>
              <a:ext uri="{FF2B5EF4-FFF2-40B4-BE49-F238E27FC236}">
                <a16:creationId xmlns:a16="http://schemas.microsoft.com/office/drawing/2014/main" id="{96105E52-6FE4-15D6-5291-44203736DCEB}"/>
              </a:ext>
            </a:extLst>
          </p:cNvPr>
          <p:cNvSpPr>
            <a:spLocks noGrp="1"/>
          </p:cNvSpPr>
          <p:nvPr>
            <p:ph type="body" sz="quarter" idx="10"/>
          </p:nvPr>
        </p:nvSpPr>
        <p:spPr>
          <a:xfrm>
            <a:off x="253999" y="1382751"/>
            <a:ext cx="9235689" cy="4715541"/>
          </a:xfrm>
        </p:spPr>
        <p:txBody>
          <a:bodyPr>
            <a:normAutofit fontScale="85000" lnSpcReduction="20000"/>
          </a:bodyPr>
          <a:lstStyle/>
          <a:p>
            <a:r>
              <a:rPr lang="en-US" dirty="0"/>
              <a:t>State Senator to THA witness: What was the average bonus payment hospitals got for treating a COVID patient? </a:t>
            </a:r>
          </a:p>
          <a:p>
            <a:endParaRPr lang="en-US" sz="1100" dirty="0"/>
          </a:p>
          <a:p>
            <a:r>
              <a:rPr lang="en-US" dirty="0"/>
              <a:t>House Chairman to THA witness: Hospital are completely on par with insurance companies… There are few hospitals that can’t negotiate fairly with an insurance company. Many hospitals are monopolies with an upper hand over insurance companies. </a:t>
            </a:r>
          </a:p>
          <a:p>
            <a:endParaRPr lang="en-US" sz="1100" dirty="0"/>
          </a:p>
          <a:p>
            <a:r>
              <a:rPr lang="en-US" dirty="0"/>
              <a:t>House Chairman from House Floor: Some hospitals are taking advantage of the uninsured and it needs to stop. </a:t>
            </a:r>
          </a:p>
          <a:p>
            <a:endParaRPr lang="en-US" sz="1000" dirty="0"/>
          </a:p>
          <a:p>
            <a:r>
              <a:rPr lang="en-US" dirty="0"/>
              <a:t>House Chairman from House Floor: Medicare is considered above cost at 90% of the hospitals in Texas. </a:t>
            </a:r>
          </a:p>
          <a:p>
            <a:endParaRPr lang="en-US" sz="1000" dirty="0"/>
          </a:p>
          <a:p>
            <a:r>
              <a:rPr lang="en-US" dirty="0"/>
              <a:t>House Chairman in Committee: This bill will take money out of the hospital’s pocket, that’s the point. </a:t>
            </a:r>
          </a:p>
        </p:txBody>
      </p:sp>
      <p:pic>
        <p:nvPicPr>
          <p:cNvPr id="7" name="Picture 6">
            <a:extLst>
              <a:ext uri="{FF2B5EF4-FFF2-40B4-BE49-F238E27FC236}">
                <a16:creationId xmlns:a16="http://schemas.microsoft.com/office/drawing/2014/main" id="{50E37751-6BB4-3E0D-3CA1-2E320A9A9867}"/>
              </a:ext>
            </a:extLst>
          </p:cNvPr>
          <p:cNvPicPr>
            <a:picLocks noChangeAspect="1"/>
          </p:cNvPicPr>
          <p:nvPr/>
        </p:nvPicPr>
        <p:blipFill>
          <a:blip r:embed="rId2"/>
          <a:stretch>
            <a:fillRect/>
          </a:stretch>
        </p:blipFill>
        <p:spPr>
          <a:xfrm>
            <a:off x="9489688" y="1866101"/>
            <a:ext cx="2601719" cy="2473465"/>
          </a:xfrm>
          <a:prstGeom prst="rect">
            <a:avLst/>
          </a:prstGeom>
        </p:spPr>
      </p:pic>
    </p:spTree>
    <p:extLst>
      <p:ext uri="{BB962C8B-B14F-4D97-AF65-F5344CB8AC3E}">
        <p14:creationId xmlns:p14="http://schemas.microsoft.com/office/powerpoint/2010/main" val="347832570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6DC5-CDCA-6C05-400F-6FB78D70ACA0}"/>
              </a:ext>
            </a:extLst>
          </p:cNvPr>
          <p:cNvSpPr>
            <a:spLocks noGrp="1"/>
          </p:cNvSpPr>
          <p:nvPr>
            <p:ph type="ctrTitle"/>
          </p:nvPr>
        </p:nvSpPr>
        <p:spPr>
          <a:xfrm>
            <a:off x="258965" y="226881"/>
            <a:ext cx="11661693" cy="806272"/>
          </a:xfrm>
        </p:spPr>
        <p:txBody>
          <a:bodyPr/>
          <a:lstStyle/>
          <a:p>
            <a:r>
              <a:rPr lang="en-US" b="1" dirty="0"/>
              <a:t>Ongoing Scrutiny of Hospitals</a:t>
            </a:r>
          </a:p>
        </p:txBody>
      </p:sp>
      <p:sp>
        <p:nvSpPr>
          <p:cNvPr id="3" name="Text Placeholder 2">
            <a:extLst>
              <a:ext uri="{FF2B5EF4-FFF2-40B4-BE49-F238E27FC236}">
                <a16:creationId xmlns:a16="http://schemas.microsoft.com/office/drawing/2014/main" id="{2920D2CE-B27B-A395-BEFD-21129E965A16}"/>
              </a:ext>
            </a:extLst>
          </p:cNvPr>
          <p:cNvSpPr>
            <a:spLocks noGrp="1"/>
          </p:cNvSpPr>
          <p:nvPr>
            <p:ph type="body" sz="quarter" idx="10"/>
          </p:nvPr>
        </p:nvSpPr>
        <p:spPr>
          <a:xfrm>
            <a:off x="253999" y="1190029"/>
            <a:ext cx="7343083" cy="4908263"/>
          </a:xfrm>
        </p:spPr>
        <p:txBody>
          <a:bodyPr>
            <a:normAutofit/>
          </a:bodyPr>
          <a:lstStyle/>
          <a:p>
            <a:r>
              <a:rPr lang="en-US" dirty="0"/>
              <a:t>Hospital Charges </a:t>
            </a:r>
          </a:p>
          <a:p>
            <a:r>
              <a:rPr lang="en-US" dirty="0"/>
              <a:t>Hospital Charity Care Policies, Percentages</a:t>
            </a:r>
          </a:p>
          <a:p>
            <a:r>
              <a:rPr lang="en-US" dirty="0"/>
              <a:t>Hospital Medicaid Supplemental Payments</a:t>
            </a:r>
          </a:p>
          <a:p>
            <a:r>
              <a:rPr lang="en-US" dirty="0"/>
              <a:t>Medicare Pays Above Cost of Care</a:t>
            </a:r>
          </a:p>
          <a:p>
            <a:r>
              <a:rPr lang="en-US" dirty="0"/>
              <a:t>Hospital Compliance with Price Transparency</a:t>
            </a:r>
          </a:p>
          <a:p>
            <a:r>
              <a:rPr lang="en-US" dirty="0"/>
              <a:t>Facility Fees are Hidden Fees</a:t>
            </a:r>
          </a:p>
          <a:p>
            <a:r>
              <a:rPr lang="en-US" dirty="0"/>
              <a:t>Site Neutral Payment Push</a:t>
            </a:r>
          </a:p>
          <a:p>
            <a:r>
              <a:rPr lang="en-US" dirty="0"/>
              <a:t>Hospital Consolidation Drives Up Costs</a:t>
            </a:r>
          </a:p>
          <a:p>
            <a:r>
              <a:rPr lang="en-US" dirty="0"/>
              <a:t>Patient Billing Confusion</a:t>
            </a:r>
          </a:p>
          <a:p>
            <a:endParaRPr lang="en-US" dirty="0"/>
          </a:p>
        </p:txBody>
      </p:sp>
      <p:pic>
        <p:nvPicPr>
          <p:cNvPr id="4" name="Picture 3">
            <a:extLst>
              <a:ext uri="{FF2B5EF4-FFF2-40B4-BE49-F238E27FC236}">
                <a16:creationId xmlns:a16="http://schemas.microsoft.com/office/drawing/2014/main" id="{3840A51C-81E1-DF77-FA71-71140C687787}"/>
              </a:ext>
            </a:extLst>
          </p:cNvPr>
          <p:cNvPicPr>
            <a:picLocks noChangeAspect="1"/>
          </p:cNvPicPr>
          <p:nvPr/>
        </p:nvPicPr>
        <p:blipFill>
          <a:blip r:embed="rId3"/>
          <a:stretch>
            <a:fillRect/>
          </a:stretch>
        </p:blipFill>
        <p:spPr>
          <a:xfrm>
            <a:off x="7597082" y="1190029"/>
            <a:ext cx="3607931" cy="4770589"/>
          </a:xfrm>
          <a:prstGeom prst="rect">
            <a:avLst/>
          </a:prstGeom>
          <a:ln>
            <a:solidFill>
              <a:schemeClr val="tx1">
                <a:lumMod val="95000"/>
                <a:lumOff val="5000"/>
              </a:schemeClr>
            </a:solidFill>
          </a:ln>
        </p:spPr>
      </p:pic>
    </p:spTree>
    <p:extLst>
      <p:ext uri="{BB962C8B-B14F-4D97-AF65-F5344CB8AC3E}">
        <p14:creationId xmlns:p14="http://schemas.microsoft.com/office/powerpoint/2010/main" val="80624097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64AAA-AFEA-3FB0-D43A-442762D226BD}"/>
              </a:ext>
            </a:extLst>
          </p:cNvPr>
          <p:cNvSpPr>
            <a:spLocks noGrp="1"/>
          </p:cNvSpPr>
          <p:nvPr>
            <p:ph type="ctrTitle"/>
          </p:nvPr>
        </p:nvSpPr>
        <p:spPr>
          <a:xfrm>
            <a:off x="258965" y="226881"/>
            <a:ext cx="11661693" cy="841755"/>
          </a:xfrm>
        </p:spPr>
        <p:txBody>
          <a:bodyPr/>
          <a:lstStyle/>
          <a:p>
            <a:r>
              <a:rPr lang="en-US" b="1" dirty="0"/>
              <a:t>Art. IX Hospital Study Rider in State Budget</a:t>
            </a:r>
          </a:p>
        </p:txBody>
      </p:sp>
      <p:sp>
        <p:nvSpPr>
          <p:cNvPr id="3" name="Text Placeholder 2">
            <a:extLst>
              <a:ext uri="{FF2B5EF4-FFF2-40B4-BE49-F238E27FC236}">
                <a16:creationId xmlns:a16="http://schemas.microsoft.com/office/drawing/2014/main" id="{9D7311FD-D86E-AC55-9D3D-E0264EC322C5}"/>
              </a:ext>
            </a:extLst>
          </p:cNvPr>
          <p:cNvSpPr>
            <a:spLocks noGrp="1"/>
          </p:cNvSpPr>
          <p:nvPr>
            <p:ph type="body" sz="quarter" idx="10"/>
          </p:nvPr>
        </p:nvSpPr>
        <p:spPr>
          <a:xfrm>
            <a:off x="253999" y="1266941"/>
            <a:ext cx="11661692" cy="4623496"/>
          </a:xfrm>
        </p:spPr>
        <p:txBody>
          <a:bodyPr>
            <a:noAutofit/>
          </a:bodyPr>
          <a:lstStyle/>
          <a:p>
            <a:pPr marL="0" indent="0">
              <a:buNone/>
            </a:pPr>
            <a:r>
              <a:rPr lang="en-US" sz="1900" dirty="0">
                <a:latin typeface="FreightSans Pro Light" panose="02000606030000020004"/>
              </a:rPr>
              <a:t>In H.B. 1, Article IX the Texas Legislature appropriated to HHSC $5 million to contract with a third party to study and report on hospital finances and utilization. The report, due to the Legislature by </a:t>
            </a:r>
            <a:r>
              <a:rPr lang="en-US" sz="1900" dirty="0">
                <a:highlight>
                  <a:srgbClr val="FFFF00"/>
                </a:highlight>
                <a:latin typeface="FreightSans Pro Light" panose="02000606030000020004"/>
              </a:rPr>
              <a:t>December 1, 2024</a:t>
            </a:r>
            <a:r>
              <a:rPr lang="en-US" sz="1900" dirty="0">
                <a:latin typeface="FreightSans Pro Light" panose="02000606030000020004"/>
              </a:rPr>
              <a:t>, will include:</a:t>
            </a:r>
          </a:p>
          <a:p>
            <a:r>
              <a:rPr lang="en-US" sz="1900" b="1" dirty="0">
                <a:latin typeface="FreightSans Pro Light" panose="02000606030000020004"/>
              </a:rPr>
              <a:t>Transparency Reporting</a:t>
            </a:r>
            <a:r>
              <a:rPr lang="en-US" sz="1900" dirty="0">
                <a:latin typeface="FreightSans Pro Light" panose="02000606030000020004"/>
              </a:rPr>
              <a:t>: Recommendations on ways to improve hospital reporting and transparency, including reducing duplicate reporting requirements.</a:t>
            </a:r>
          </a:p>
          <a:p>
            <a:r>
              <a:rPr lang="en-US" sz="1900" b="1" dirty="0">
                <a:latin typeface="FreightSans Pro Light" panose="02000606030000020004"/>
              </a:rPr>
              <a:t>Hospital Revenue including Supplemental Payment Programs</a:t>
            </a:r>
            <a:r>
              <a:rPr lang="en-US" sz="1900" dirty="0">
                <a:latin typeface="FreightSans Pro Light" panose="02000606030000020004"/>
              </a:rPr>
              <a:t>: A summary of all hospital revenue streams and their value, to include public revenue streams.</a:t>
            </a:r>
          </a:p>
          <a:p>
            <a:r>
              <a:rPr lang="en-US" sz="1900" b="1" dirty="0">
                <a:latin typeface="FreightSans Pro Light" panose="02000606030000020004"/>
              </a:rPr>
              <a:t>Charity Care and Community Benefit Compliance</a:t>
            </a:r>
            <a:r>
              <a:rPr lang="en-US" sz="1900" dirty="0">
                <a:latin typeface="FreightSans Pro Light" panose="02000606030000020004"/>
              </a:rPr>
              <a:t>: An examination of the value of charity care, bad debt expenses, unreimbursed costs and other community benefit information.</a:t>
            </a:r>
          </a:p>
          <a:p>
            <a:r>
              <a:rPr lang="en-US" sz="1900" b="1" dirty="0">
                <a:latin typeface="FreightSans Pro Light" panose="02000606030000020004"/>
              </a:rPr>
              <a:t>Tax-Exempt Status Values</a:t>
            </a:r>
            <a:r>
              <a:rPr lang="en-US" sz="1900" dirty="0">
                <a:latin typeface="FreightSans Pro Light" panose="02000606030000020004"/>
              </a:rPr>
              <a:t>: Information indicating the value of tax-exempt status, including a roster of all “nonprofit medical exempt” properties in the state belonging to hospitals and market and tax data relevant to these properties.</a:t>
            </a:r>
          </a:p>
          <a:p>
            <a:r>
              <a:rPr lang="en-US" sz="1900" b="1" dirty="0">
                <a:latin typeface="FreightSans Pro Light" panose="02000606030000020004"/>
              </a:rPr>
              <a:t>Operating Cost and Financial Assistance Information</a:t>
            </a:r>
            <a:r>
              <a:rPr lang="en-US" sz="1900" dirty="0">
                <a:latin typeface="FreightSans Pro Light" panose="02000606030000020004"/>
              </a:rPr>
              <a:t>: A statewide analysis of hospital operating costs, service area characteristics, and financial assistance practices.</a:t>
            </a:r>
          </a:p>
          <a:p>
            <a:r>
              <a:rPr lang="en-US" sz="1900" b="1" dirty="0">
                <a:latin typeface="FreightSans Pro Light" panose="02000606030000020004"/>
              </a:rPr>
              <a:t>Compliance with Charity Care Reporting</a:t>
            </a:r>
            <a:r>
              <a:rPr lang="en-US" sz="1900" dirty="0">
                <a:latin typeface="FreightSans Pro Light" panose="02000606030000020004"/>
              </a:rPr>
              <a:t>: An assessment of hospital compliance with required charity care disclosures and notices.</a:t>
            </a:r>
          </a:p>
        </p:txBody>
      </p:sp>
    </p:spTree>
    <p:extLst>
      <p:ext uri="{BB962C8B-B14F-4D97-AF65-F5344CB8AC3E}">
        <p14:creationId xmlns:p14="http://schemas.microsoft.com/office/powerpoint/2010/main" val="381750256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649A0-0AB3-7FE0-4C89-51570EFFED44}"/>
              </a:ext>
            </a:extLst>
          </p:cNvPr>
          <p:cNvSpPr>
            <a:spLocks noGrp="1"/>
          </p:cNvSpPr>
          <p:nvPr>
            <p:ph type="ctrTitle"/>
          </p:nvPr>
        </p:nvSpPr>
        <p:spPr>
          <a:xfrm>
            <a:off x="258965" y="226880"/>
            <a:ext cx="11661693" cy="893003"/>
          </a:xfrm>
        </p:spPr>
        <p:txBody>
          <a:bodyPr>
            <a:normAutofit/>
          </a:bodyPr>
          <a:lstStyle/>
          <a:p>
            <a:r>
              <a:rPr lang="en-US" b="1" dirty="0"/>
              <a:t>2024: Reframe and Drive the Narrative</a:t>
            </a:r>
          </a:p>
        </p:txBody>
      </p:sp>
      <p:sp>
        <p:nvSpPr>
          <p:cNvPr id="3" name="Text Placeholder 2">
            <a:extLst>
              <a:ext uri="{FF2B5EF4-FFF2-40B4-BE49-F238E27FC236}">
                <a16:creationId xmlns:a16="http://schemas.microsoft.com/office/drawing/2014/main" id="{4F2C81CC-945F-D774-0F05-C194BFF1C6C4}"/>
              </a:ext>
            </a:extLst>
          </p:cNvPr>
          <p:cNvSpPr>
            <a:spLocks noGrp="1"/>
          </p:cNvSpPr>
          <p:nvPr>
            <p:ph type="body" sz="quarter" idx="10"/>
          </p:nvPr>
        </p:nvSpPr>
        <p:spPr>
          <a:xfrm>
            <a:off x="253998" y="1253448"/>
            <a:ext cx="10871201" cy="5208998"/>
          </a:xfrm>
        </p:spPr>
        <p:txBody>
          <a:bodyPr>
            <a:normAutofit lnSpcReduction="10000"/>
          </a:bodyPr>
          <a:lstStyle/>
          <a:p>
            <a:pPr marL="0" indent="0">
              <a:buNone/>
            </a:pPr>
            <a:r>
              <a:rPr lang="en-US" dirty="0"/>
              <a:t>Harness the Power of Hospital Leaders in Each Community:</a:t>
            </a:r>
          </a:p>
          <a:p>
            <a:pPr marL="0" indent="0">
              <a:buNone/>
            </a:pPr>
            <a:r>
              <a:rPr lang="en-US" dirty="0"/>
              <a:t>Hospitals in Action in 2024</a:t>
            </a:r>
          </a:p>
          <a:p>
            <a:pPr marL="0" indent="0">
              <a:buNone/>
            </a:pPr>
            <a:r>
              <a:rPr lang="en-US" dirty="0"/>
              <a:t>	</a:t>
            </a:r>
            <a:r>
              <a:rPr lang="en-US" dirty="0">
                <a:hlinkClick r:id="rId2"/>
              </a:rPr>
              <a:t>https://www.tha.org/hospitals-in-action/</a:t>
            </a:r>
            <a:r>
              <a:rPr lang="en-US" dirty="0"/>
              <a:t> </a:t>
            </a:r>
          </a:p>
          <a:p>
            <a:r>
              <a:rPr lang="en-US" dirty="0"/>
              <a:t>THA CEO Checklist sent by email to CEO</a:t>
            </a:r>
          </a:p>
          <a:p>
            <a:pPr lvl="1"/>
            <a:r>
              <a:rPr lang="en-US" dirty="0"/>
              <a:t>“Easy Button” Action Items by Quarter</a:t>
            </a:r>
          </a:p>
          <a:p>
            <a:r>
              <a:rPr lang="en-US" dirty="0"/>
              <a:t>Legislator Engagement, Tools</a:t>
            </a:r>
          </a:p>
          <a:p>
            <a:pPr lvl="1"/>
            <a:r>
              <a:rPr lang="en-US" dirty="0"/>
              <a:t>THA Providing Template for Legislator Visits</a:t>
            </a:r>
          </a:p>
          <a:p>
            <a:pPr lvl="1"/>
            <a:r>
              <a:rPr lang="en-US" dirty="0"/>
              <a:t>White Papers on Priority Issues for Legislators, Board, Public</a:t>
            </a:r>
          </a:p>
          <a:p>
            <a:r>
              <a:rPr lang="en-US" dirty="0"/>
              <a:t>Motivated Adversary Engagement</a:t>
            </a:r>
          </a:p>
          <a:p>
            <a:r>
              <a:rPr lang="en-US" dirty="0"/>
              <a:t>HOSPAC – donate to collectively support HOSPAC-Board endorsed candidates</a:t>
            </a:r>
          </a:p>
          <a:p>
            <a:r>
              <a:rPr lang="en-US" dirty="0"/>
              <a:t>Interim Studies - Hospital Engagement</a:t>
            </a:r>
          </a:p>
          <a:p>
            <a:endParaRPr lang="en-US" dirty="0"/>
          </a:p>
          <a:p>
            <a:endParaRPr lang="en-US" dirty="0"/>
          </a:p>
          <a:p>
            <a:pPr lvl="7"/>
            <a:endParaRPr lang="en-US" dirty="0"/>
          </a:p>
          <a:p>
            <a:pPr lvl="8"/>
            <a:endParaRPr lang="en-US" dirty="0"/>
          </a:p>
        </p:txBody>
      </p:sp>
      <p:pic>
        <p:nvPicPr>
          <p:cNvPr id="4" name="Picture 3">
            <a:extLst>
              <a:ext uri="{FF2B5EF4-FFF2-40B4-BE49-F238E27FC236}">
                <a16:creationId xmlns:a16="http://schemas.microsoft.com/office/drawing/2014/main" id="{9101ECCF-6C0D-DD57-76C0-DD27066DF8E2}"/>
              </a:ext>
            </a:extLst>
          </p:cNvPr>
          <p:cNvPicPr>
            <a:picLocks noChangeAspect="1"/>
          </p:cNvPicPr>
          <p:nvPr/>
        </p:nvPicPr>
        <p:blipFill>
          <a:blip r:embed="rId3"/>
          <a:stretch>
            <a:fillRect/>
          </a:stretch>
        </p:blipFill>
        <p:spPr>
          <a:xfrm>
            <a:off x="8733035" y="1119883"/>
            <a:ext cx="3187624" cy="3216471"/>
          </a:xfrm>
          <a:prstGeom prst="rect">
            <a:avLst/>
          </a:prstGeom>
        </p:spPr>
      </p:pic>
    </p:spTree>
    <p:extLst>
      <p:ext uri="{BB962C8B-B14F-4D97-AF65-F5344CB8AC3E}">
        <p14:creationId xmlns:p14="http://schemas.microsoft.com/office/powerpoint/2010/main" val="499011640"/>
      </p:ext>
    </p:extLst>
  </p:cSld>
  <p:clrMapOvr>
    <a:masterClrMapping/>
  </p:clrMapOvr>
  <p:transition spd="slow">
    <p:push dir="u"/>
  </p:transition>
</p:sld>
</file>

<file path=ppt/theme/theme1.xml><?xml version="1.0" encoding="utf-8"?>
<a:theme xmlns:a="http://schemas.openxmlformats.org/drawingml/2006/main" name="Blank">
  <a:themeElements>
    <a:clrScheme name="THA Color System">
      <a:dk1>
        <a:srgbClr val="000000"/>
      </a:dk1>
      <a:lt1>
        <a:srgbClr val="FFFFFF"/>
      </a:lt1>
      <a:dk2>
        <a:srgbClr val="2E383C"/>
      </a:dk2>
      <a:lt2>
        <a:srgbClr val="E0E6E3"/>
      </a:lt2>
      <a:accent1>
        <a:srgbClr val="0079C3"/>
      </a:accent1>
      <a:accent2>
        <a:srgbClr val="EF3828"/>
      </a:accent2>
      <a:accent3>
        <a:srgbClr val="00649C"/>
      </a:accent3>
      <a:accent4>
        <a:srgbClr val="3BBFEF"/>
      </a:accent4>
      <a:accent5>
        <a:srgbClr val="A5B7BA"/>
      </a:accent5>
      <a:accent6>
        <a:srgbClr val="EEE7BA"/>
      </a:accent6>
      <a:hlink>
        <a:srgbClr val="0079C3"/>
      </a:hlink>
      <a:folHlink>
        <a:srgbClr val="00649C"/>
      </a:folHlink>
    </a:clrScheme>
    <a:fontScheme name="Custom 1">
      <a:majorFont>
        <a:latin typeface="FreightSans Pro Book"/>
        <a:ea typeface=""/>
        <a:cs typeface=""/>
      </a:majorFont>
      <a:minorFont>
        <a:latin typeface="FreightSans Pro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C30376A-42FA-4662-B937-6C770780AC0C}" vid="{6F9B53E2-B24E-4E27-A8DB-754821C58262}"/>
    </a:ext>
  </a:extLst>
</a:theme>
</file>

<file path=ppt/theme/theme2.xml><?xml version="1.0" encoding="utf-8"?>
<a:theme xmlns:a="http://schemas.openxmlformats.org/drawingml/2006/main" name="Photo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C30376A-42FA-4662-B937-6C770780AC0C}" vid="{485EFCD2-1CF3-45E5-A737-2FBAC293E08A}"/>
    </a:ext>
  </a:extLst>
</a:theme>
</file>

<file path=ppt/theme/theme3.xml><?xml version="1.0" encoding="utf-8"?>
<a:theme xmlns:a="http://schemas.openxmlformats.org/drawingml/2006/main" name="ThemeTHA">
  <a:themeElements>
    <a:clrScheme name="THA Color System">
      <a:dk1>
        <a:srgbClr val="000000"/>
      </a:dk1>
      <a:lt1>
        <a:srgbClr val="FFFFFF"/>
      </a:lt1>
      <a:dk2>
        <a:srgbClr val="2E383C"/>
      </a:dk2>
      <a:lt2>
        <a:srgbClr val="E0E6E3"/>
      </a:lt2>
      <a:accent1>
        <a:srgbClr val="0079C3"/>
      </a:accent1>
      <a:accent2>
        <a:srgbClr val="EF3828"/>
      </a:accent2>
      <a:accent3>
        <a:srgbClr val="00649C"/>
      </a:accent3>
      <a:accent4>
        <a:srgbClr val="3BBFEF"/>
      </a:accent4>
      <a:accent5>
        <a:srgbClr val="A5B7BA"/>
      </a:accent5>
      <a:accent6>
        <a:srgbClr val="EEE7BA"/>
      </a:accent6>
      <a:hlink>
        <a:srgbClr val="0079C3"/>
      </a:hlink>
      <a:folHlink>
        <a:srgbClr val="00649C"/>
      </a:folHlink>
    </a:clrScheme>
    <a:fontScheme name="Custom 1">
      <a:majorFont>
        <a:latin typeface="FreightSans Pro Book"/>
        <a:ea typeface=""/>
        <a:cs typeface=""/>
      </a:majorFont>
      <a:minorFont>
        <a:latin typeface="FreightSans Pro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THA" id="{3C13E5F1-0A56-4AD1-AC2E-E2B7ED7C10FD}" vid="{60141C8A-FF9A-48FE-8889-997F930DF2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2A9FDB1236FF4D94F61BD5735CD1D6" ma:contentTypeVersion="20" ma:contentTypeDescription="Create a new document." ma:contentTypeScope="" ma:versionID="16c49539bf22a50b409de76903de7fbb">
  <xsd:schema xmlns:xsd="http://www.w3.org/2001/XMLSchema" xmlns:xs="http://www.w3.org/2001/XMLSchema" xmlns:p="http://schemas.microsoft.com/office/2006/metadata/properties" xmlns:ns1="http://schemas.microsoft.com/sharepoint/v3" xmlns:ns2="990fd596-2b3c-4730-b140-16545c528c8e" xmlns:ns3="6faebebb-ee01-4283-acce-3861fb8348e9" targetNamespace="http://schemas.microsoft.com/office/2006/metadata/properties" ma:root="true" ma:fieldsID="adda4c735b535dd56cf681110e980f38" ns1:_="" ns2:_="" ns3:_="">
    <xsd:import namespace="http://schemas.microsoft.com/sharepoint/v3"/>
    <xsd:import namespace="990fd596-2b3c-4730-b140-16545c528c8e"/>
    <xsd:import namespace="6faebebb-ee01-4283-acce-3861fb8348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0fd596-2b3c-4730-b140-16545c528c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a1e0f0d-1d24-4aa6-a38e-bdfa6652ab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aebebb-ee01-4283-acce-3861fb8348e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39c76d6-61d3-4cf7-b87d-ec86952cc8d3}" ma:internalName="TaxCatchAll" ma:showField="CatchAllData" ma:web="6faebebb-ee01-4283-acce-3861fb8348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faebebb-ee01-4283-acce-3861fb8348e9" xsi:nil="true"/>
    <lcf76f155ced4ddcb4097134ff3c332f xmlns="990fd596-2b3c-4730-b140-16545c528c8e">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ED42817-D95B-4F97-AF18-92E2975C3B2A}">
  <ds:schemaRefs>
    <ds:schemaRef ds:uri="http://schemas.microsoft.com/sharepoint/v3/contenttype/forms"/>
  </ds:schemaRefs>
</ds:datastoreItem>
</file>

<file path=customXml/itemProps2.xml><?xml version="1.0" encoding="utf-8"?>
<ds:datastoreItem xmlns:ds="http://schemas.openxmlformats.org/officeDocument/2006/customXml" ds:itemID="{894B106B-791F-4695-BF40-D59F39695CEA}"/>
</file>

<file path=customXml/itemProps3.xml><?xml version="1.0" encoding="utf-8"?>
<ds:datastoreItem xmlns:ds="http://schemas.openxmlformats.org/officeDocument/2006/customXml" ds:itemID="{D26611F9-308D-4771-A48A-B4C9E7773531}">
  <ds:schemaRefs>
    <ds:schemaRef ds:uri="edf5239b-7f1c-4268-ae1b-e3ef0dbbd894"/>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576292d6-0c7c-46b4-8b4e-8f4645c1864b"/>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2797</TotalTime>
  <Words>1889</Words>
  <Application>Microsoft Office PowerPoint</Application>
  <PresentationFormat>Widescreen</PresentationFormat>
  <Paragraphs>186</Paragraphs>
  <Slides>17</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FreightSans Pro Book</vt:lpstr>
      <vt:lpstr>FreightSans Pro Light</vt:lpstr>
      <vt:lpstr>Symbol</vt:lpstr>
      <vt:lpstr>Blank</vt:lpstr>
      <vt:lpstr>Photo Background</vt:lpstr>
      <vt:lpstr>ThemeTHA</vt:lpstr>
      <vt:lpstr>     State and Federal Update: Legislative, Policy and Politics</vt:lpstr>
      <vt:lpstr>#1 Concern for Texas Hospitals: Workforce</vt:lpstr>
      <vt:lpstr>Hospital Funding in the 2023 State Budget</vt:lpstr>
      <vt:lpstr>Hospital Funding in the State Budget cont.</vt:lpstr>
      <vt:lpstr>Legislative Challenges Were Significant in 2023</vt:lpstr>
      <vt:lpstr>Legislator Quotes from 2023</vt:lpstr>
      <vt:lpstr>Ongoing Scrutiny of Hospitals</vt:lpstr>
      <vt:lpstr>Art. IX Hospital Study Rider in State Budget</vt:lpstr>
      <vt:lpstr>2024: Reframe and Drive the Narrative</vt:lpstr>
      <vt:lpstr>Anticipate Challenges</vt:lpstr>
      <vt:lpstr>Interim Studies: Establishing 2025 Priorities</vt:lpstr>
      <vt:lpstr>Meanwhile in Washington, D.C.</vt:lpstr>
      <vt:lpstr>Medicare Advantage</vt:lpstr>
      <vt:lpstr>Effectively Addressing Cost Drivers</vt:lpstr>
      <vt:lpstr>Impact of Campaigns &amp; Election</vt:lpstr>
      <vt:lpstr>Education and Advocacy Materials:</vt:lpstr>
      <vt:lpstr>Register for an Upcoming THA Town Hall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Congressional and Legislative Update</dc:title>
  <dc:creator>Jennifer Banda</dc:creator>
  <cp:lastModifiedBy>John Hawkins</cp:lastModifiedBy>
  <cp:revision>32</cp:revision>
  <dcterms:created xsi:type="dcterms:W3CDTF">2021-02-26T03:44:05Z</dcterms:created>
  <dcterms:modified xsi:type="dcterms:W3CDTF">2024-10-09T15:51:29Z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0x0101005AEE47D8D96CF442A48DE7BD3DFF80BC</vt:lpwstr>
  </property>
  <property fmtid="{D5CDD505-2E9C-101B-9397-08002B2CF9AE}" pid="3" name="MediaServiceImageTags">
    <vt:lpwstr/>
  </property>
</Properties>
</file>